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220" r:id="rId1"/>
    <p:sldMasterId id="2147483660" r:id="rId2"/>
  </p:sldMasterIdLst>
  <p:notesMasterIdLst>
    <p:notesMasterId r:id="rId10"/>
  </p:notesMasterIdLst>
  <p:sldIdLst>
    <p:sldId id="2147481240" r:id="rId3"/>
    <p:sldId id="2147481281" r:id="rId4"/>
    <p:sldId id="2147481913" r:id="rId5"/>
    <p:sldId id="2147481911" r:id="rId6"/>
    <p:sldId id="2147481241" r:id="rId7"/>
    <p:sldId id="2147481288" r:id="rId8"/>
    <p:sldId id="214748124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44871" autoAdjust="0"/>
  </p:normalViewPr>
  <p:slideViewPr>
    <p:cSldViewPr snapToGrid="0">
      <p:cViewPr varScale="1">
        <p:scale>
          <a:sx n="96" d="100"/>
          <a:sy n="96" d="100"/>
        </p:scale>
        <p:origin x="60" y="1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3B477-084B-4FEE-BCB4-2D072CC3A547}" type="datetimeFigureOut">
              <a:t>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7646D-6949-41EA-89AC-170C528CEFE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568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8500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spcBef>
                <a:spcPct val="20000"/>
              </a:spcBef>
              <a:buFont typeface="Arial"/>
              <a:buChar char="•"/>
            </a:pPr>
            <a:r>
              <a:rPr lang="en-US" dirty="0"/>
              <a:t>Purpose-built AI that uses Azure OpenAI Service’s models and calls tools to perform complex tasks</a:t>
            </a:r>
          </a:p>
          <a:p>
            <a:pPr marL="457200" indent="-457200">
              <a:spcBef>
                <a:spcPct val="20000"/>
              </a:spcBef>
              <a:buFont typeface="Arial"/>
              <a:buChar char="•"/>
            </a:pPr>
            <a:endParaRPr lang="en-US" dirty="0"/>
          </a:p>
          <a:p>
            <a:pPr marL="457200" indent="-457200">
              <a:spcBef>
                <a:spcPct val="20000"/>
              </a:spcBef>
              <a:buFont typeface="Arial"/>
              <a:buChar char="•"/>
            </a:pPr>
            <a:r>
              <a:rPr lang="en-US" dirty="0"/>
              <a:t>Why</a:t>
            </a:r>
          </a:p>
          <a:p>
            <a:pPr marL="914400" lvl="1" indent="-457200">
              <a:spcBef>
                <a:spcPct val="20000"/>
              </a:spcBef>
              <a:buFont typeface="Arial"/>
              <a:buChar char="•"/>
            </a:pPr>
            <a:r>
              <a:rPr lang="en-US" b="1" dirty="0"/>
              <a:t>Introduce state-fulness to copilots easily: </a:t>
            </a:r>
            <a:r>
              <a:rPr lang="en-US" dirty="0"/>
              <a:t>Build powerful, stateful Copilot and agent-like experiences through a single API</a:t>
            </a:r>
          </a:p>
          <a:p>
            <a:pPr marL="914400" lvl="1" indent="-457200">
              <a:spcBef>
                <a:spcPct val="20000"/>
              </a:spcBef>
              <a:buFont typeface="Arial"/>
              <a:buChar char="•"/>
            </a:pPr>
            <a:r>
              <a:rPr lang="en-US" b="1" dirty="0"/>
              <a:t>Reduced development effort: </a:t>
            </a:r>
            <a:r>
              <a:rPr lang="en-US" dirty="0"/>
              <a:t>No need for multiple integrations to manage state, context windows and chat threads, retrieval, code execution and external extensions</a:t>
            </a:r>
          </a:p>
          <a:p>
            <a:pPr marL="914400" lvl="1" indent="-457200">
              <a:spcBef>
                <a:spcPct val="20000"/>
              </a:spcBef>
              <a:buFont typeface="Arial"/>
              <a:buChar char="•"/>
            </a:pPr>
            <a:r>
              <a:rPr lang="en-US" b="1" dirty="0"/>
              <a:t>Powerful native tools and 3P extensibility: </a:t>
            </a:r>
            <a:r>
              <a:rPr lang="en-US" dirty="0"/>
              <a:t>Enable developer access to powerful in-built tools in parallel such as code interpreter and knowledge retrieval and external extensions through function calling</a:t>
            </a:r>
          </a:p>
          <a:p>
            <a:pPr marL="914400" lvl="1" indent="-457200">
              <a:spcBef>
                <a:spcPct val="20000"/>
              </a:spcBef>
              <a:buFont typeface="Arial"/>
              <a:buChar char="•"/>
            </a:pPr>
            <a:r>
              <a:rPr lang="en-US" b="1" dirty="0"/>
              <a:t>Enable groundbreaking virtual multi-agent scenarios: </a:t>
            </a:r>
            <a:r>
              <a:rPr lang="en-US" dirty="0"/>
              <a:t>Envision virtual agent workforces that not only community with each other but also execute tasks to enable end to end flows with the right security guardrails</a:t>
            </a:r>
          </a:p>
          <a:p>
            <a:pPr algn="l"/>
            <a:endParaRPr lang="en-US" sz="3100" dirty="0">
              <a:latin typeface="+mj-lt"/>
              <a:cs typeface="Calibri Light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33648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2288" marR="0" lvl="0" indent="0" algn="l" defTabSz="93135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33648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33648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2/7/2024 10:31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33648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33648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184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>
                <a:effectLst/>
                <a:latin typeface="Calibri" panose="020F0502020204030204" pitchFamily="34" charset="0"/>
              </a:rPr>
              <a:t>bing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seach</a:t>
            </a:r>
            <a:r>
              <a:rPr lang="en-US" sz="1800" dirty="0">
                <a:effectLst/>
                <a:latin typeface="Calibri" panose="020F0502020204030204" pitchFamily="34" charset="0"/>
              </a:rPr>
              <a:t>, cog search, Azure SQL, Azure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CosmosDB</a:t>
            </a:r>
            <a:r>
              <a:rPr lang="en-US" sz="1800" dirty="0">
                <a:effectLst/>
                <a:latin typeface="Calibri" panose="020F0502020204030204" pitchFamily="34" charset="0"/>
              </a:rPr>
              <a:t>, Azure Translator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8415" marR="0" lvl="0" indent="0" algn="l" defTabSz="9251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2/7/2024 10:32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4736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cs typeface="Calibri"/>
              </a:rPr>
              <a:t>An Assistant has instructions and can leverage models, tools, and knowledge to respond to user queries. The Assistants API currently supports three types of tools: Code Interpreter, Retrieval, and Function calling.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What are some exciting scenarios for assistants? Found three key use cases, mostly leaning towards autonomous agents and often multi-agent scenarios. But there are three use case that autonomous agents seems great for: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Independent research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Finding and creating stuff and coming to a conclusion e.g. from google when browsing</a:t>
            </a:r>
          </a:p>
          <a:p>
            <a:pPr rtl="0" fontAlgn="ctr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dirty="0">
                <a:effectLst/>
                <a:latin typeface="Calibri" panose="020F0502020204030204" pitchFamily="34" charset="0"/>
              </a:rPr>
              <a:t> Changing things together and creating questions to generate answers</a:t>
            </a:r>
          </a:p>
          <a:p>
            <a:endParaRPr lang="en-US" sz="1200" dirty="0"/>
          </a:p>
          <a:p>
            <a:r>
              <a:rPr lang="en-US" sz="1200" dirty="0"/>
              <a:t>With this demo, we will creating a customizable controllable AI system for a travel app powered by the Assistants API that is usable in production</a:t>
            </a:r>
          </a:p>
          <a:p>
            <a:r>
              <a:rPr lang="en-US" sz="1200" dirty="0"/>
              <a:t>- Multi-Assistant Thread Runs: We have two assistants using the same thread, One is a travel consultant and the other a booking agent.  A1 will acts as a facilitator for other agents and ensure smooth communication. </a:t>
            </a:r>
            <a:r>
              <a:rPr lang="en-US" b="0" i="0" dirty="0">
                <a:solidFill>
                  <a:srgbClr val="000000"/>
                </a:solidFill>
                <a:effectLst/>
                <a:latin typeface="Lora" pitchFamily="2" charset="0"/>
              </a:rPr>
              <a:t>The current system does not support conversations between the agents executing tasks, which improves overall steerability but can be adjusted by adding more threads into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ora" pitchFamily="2" charset="0"/>
              </a:rPr>
              <a:t>agent_and_threads</a:t>
            </a:r>
            <a:r>
              <a:rPr lang="en-US" b="0" i="0" dirty="0">
                <a:solidFill>
                  <a:srgbClr val="000000"/>
                </a:solidFill>
                <a:effectLst/>
                <a:latin typeface="Lora" pitchFamily="2" charset="0"/>
              </a:rPr>
              <a:t> object.</a:t>
            </a:r>
            <a:endParaRPr lang="en-US" sz="1200" dirty="0"/>
          </a:p>
          <a:p>
            <a:r>
              <a:rPr lang="en-US" sz="1200" b="0" i="0" dirty="0">
                <a:solidFill>
                  <a:srgbClr val="000000"/>
                </a:solidFill>
                <a:effectLst/>
                <a:latin typeface="Lora" pitchFamily="2" charset="0"/>
              </a:rPr>
              <a:t>- </a:t>
            </a:r>
            <a:r>
              <a:rPr lang="en-US" b="0" i="0" dirty="0">
                <a:solidFill>
                  <a:srgbClr val="000000"/>
                </a:solidFill>
                <a:effectLst/>
                <a:latin typeface="Lora" pitchFamily="2" charset="0"/>
              </a:rPr>
              <a:t>Runs execute asynchronously, requiring continuous checking for updates until the run is finished, adding complexity to the process of retrieving the final assistant response. </a:t>
            </a:r>
            <a:endParaRPr lang="en-US" sz="1200" dirty="0"/>
          </a:p>
          <a:p>
            <a:r>
              <a:rPr lang="en-US" sz="1200" dirty="0"/>
              <a:t>- Parallel Function Calls: calling multiple tools and APIs in a single Step 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Lora" pitchFamily="2" charset="0"/>
              </a:rPr>
              <a:t>- </a:t>
            </a:r>
            <a:r>
              <a:rPr lang="en-US" b="0" i="0" dirty="0">
                <a:solidFill>
                  <a:srgbClr val="000000"/>
                </a:solidFill>
                <a:effectLst/>
                <a:latin typeface="Lora" pitchFamily="2" charset="0"/>
              </a:rPr>
              <a:t>The user proxy agent acts as sort of a load balancer, distributing requests to specialized individual agents and converses with them until the task is executed, allowing for a natural conversation flow and the ability to perform tasks such as retrieving train routes and best prices</a:t>
            </a:r>
          </a:p>
          <a:p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F756C7-497D-48AC-BF7E-F553578591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4030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8415" marR="0" lvl="0" indent="0" algn="l" defTabSz="92516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2/7/2024 10:32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975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DF85D34-3657-0AC7-566B-40ED30237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1"/>
            <a:ext cx="12191998" cy="6857999"/>
          </a:xfrm>
          <a:prstGeom prst="rect">
            <a:avLst/>
          </a:prstGeom>
        </p:spPr>
      </p:pic>
      <p:pic>
        <p:nvPicPr>
          <p:cNvPr id="21" name="MS logo white - EMF" descr="Microsoft logo white text version">
            <a:extLst>
              <a:ext uri="{FF2B5EF4-FFF2-40B4-BE49-F238E27FC236}">
                <a16:creationId xmlns:a16="http://schemas.microsoft.com/office/drawing/2014/main" id="{D8020306-3F04-2E10-3B38-56D82E12BA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1" y="585788"/>
            <a:ext cx="1366245" cy="2926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8F5790-1680-4D53-DE71-1AF149D2385C}"/>
              </a:ext>
            </a:extLst>
          </p:cNvPr>
          <p:cNvGrpSpPr/>
          <p:nvPr userDrawn="1"/>
        </p:nvGrpSpPr>
        <p:grpSpPr bwMode="white">
          <a:xfrm>
            <a:off x="580573" y="2702875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BA94CBD-413D-BA88-6C11-4E35B1A638EF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493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B0C5AE-D2E3-4968-6E52-50945EE5BDC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493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8F9B95-3783-5A61-96F1-A60710EFB19E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493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D6DBAB-B6F5-BDBF-0DA7-135780CED5BF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493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246B78-9929-146B-78A7-A5B509482D1B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493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65A848-4EE6-DE4A-D8CB-3EA312E4480C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493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8B522E9-BE2D-0C37-92C4-BAB333C2C2D5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493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258D29-252A-7890-CBA1-2D62B73CC6DF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493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79E827-C57E-CA20-149D-7272F492FA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493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9685AAF-E6CE-0A10-EBE5-9642E5DF5F7E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493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D47342F-6E33-C310-3B4A-6DB6948CD42C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493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0420E76-AEB3-65EE-FDCE-6D201AB9FA24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493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279EA27-BDCF-7F8B-7B2D-C206ABC3C20D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493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2A0F44C-FB10-0AF7-02B0-8BFF25C72AF1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493"/>
            </a:p>
          </p:txBody>
        </p:sp>
      </p:grpSp>
    </p:spTree>
    <p:extLst>
      <p:ext uri="{BB962C8B-B14F-4D97-AF65-F5344CB8AC3E}">
        <p14:creationId xmlns:p14="http://schemas.microsoft.com/office/powerpoint/2010/main" val="116638892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160" indent="-176160">
              <a:defRPr lang="en-US" sz="1999" dirty="0"/>
            </a:lvl1pPr>
            <a:lvl2pPr marL="322166" indent="-150768">
              <a:defRPr lang="en-US" sz="1799" dirty="0"/>
            </a:lvl2pPr>
            <a:lvl3pPr marL="466585" indent="-138072">
              <a:defRPr lang="en-US" dirty="0"/>
            </a:lvl3pPr>
            <a:lvl4pPr marL="595134" indent="-128549">
              <a:defRPr lang="en-US" dirty="0"/>
            </a:lvl4pPr>
            <a:lvl5pPr marL="731618" indent="-12220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7" y="2384135"/>
            <a:ext cx="3264408" cy="1760482"/>
          </a:xfrm>
        </p:spPr>
        <p:txBody>
          <a:bodyPr wrap="square">
            <a:spAutoFit/>
          </a:bodyPr>
          <a:lstStyle>
            <a:lvl1pPr marL="176160" indent="-176160">
              <a:defRPr lang="en-US" sz="1999" dirty="0"/>
            </a:lvl1pPr>
            <a:lvl2pPr marL="398343" indent="-169812">
              <a:defRPr lang="en-US" sz="1799" dirty="0"/>
            </a:lvl2pPr>
            <a:lvl3pPr marL="555458" indent="-157116">
              <a:defRPr lang="en-US" dirty="0"/>
            </a:lvl3pPr>
            <a:lvl4pPr marL="685594" indent="-136484">
              <a:defRPr lang="en-US" dirty="0"/>
            </a:lvl4pPr>
            <a:lvl5pPr marL="799860" indent="-11109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160" indent="-176160">
              <a:defRPr lang="en-US" sz="1999" dirty="0"/>
            </a:lvl1pPr>
            <a:lvl2pPr marL="398343" indent="-169812">
              <a:defRPr lang="en-US" sz="1799" dirty="0"/>
            </a:lvl2pPr>
            <a:lvl3pPr marL="555458" indent="-157116">
              <a:defRPr lang="en-US" dirty="0"/>
            </a:lvl3pPr>
            <a:lvl4pPr marL="685594" indent="-136484">
              <a:defRPr lang="en-US" dirty="0"/>
            </a:lvl4pPr>
            <a:lvl5pPr marL="799860" indent="-11109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335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9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4" y="2276477"/>
            <a:ext cx="2532063" cy="1698927"/>
          </a:xfrm>
        </p:spPr>
        <p:txBody>
          <a:bodyPr wrap="square">
            <a:spAutoFit/>
          </a:bodyPr>
          <a:lstStyle>
            <a:lvl1pPr marL="141246" indent="-141246">
              <a:defRPr lang="en-US" sz="1799" dirty="0"/>
            </a:lvl1pPr>
            <a:lvl2pPr marL="285664" indent="-125375">
              <a:defRPr lang="en-US" sz="1600" dirty="0"/>
            </a:lvl2pPr>
            <a:lvl3pPr marL="438019" indent="-133310">
              <a:defRPr lang="en-US" dirty="0"/>
            </a:lvl3pPr>
            <a:lvl4pPr marL="566568" indent="-114266">
              <a:defRPr lang="en-US" dirty="0"/>
            </a:lvl4pPr>
            <a:lvl5pPr marL="685594" indent="-10950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84356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7"/>
            <a:ext cx="1965960" cy="1452705"/>
          </a:xfrm>
        </p:spPr>
        <p:txBody>
          <a:bodyPr wrap="square">
            <a:spAutoFit/>
          </a:bodyPr>
          <a:lstStyle>
            <a:lvl1pPr marL="141246" indent="-141246">
              <a:defRPr lang="en-US" sz="1500" dirty="0"/>
            </a:lvl1pPr>
            <a:lvl2pPr marL="285664" indent="-125375">
              <a:defRPr lang="en-US" sz="1400" dirty="0"/>
            </a:lvl2pPr>
            <a:lvl3pPr marL="438019" indent="-133310">
              <a:defRPr lang="en-US" sz="1400" dirty="0"/>
            </a:lvl3pPr>
            <a:lvl4pPr marL="566568" indent="-114266">
              <a:defRPr lang="en-US" sz="1200" dirty="0"/>
            </a:lvl4pPr>
            <a:lvl5pPr marL="685594" indent="-109505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41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0346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63819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457200"/>
            <a:ext cx="5508419" cy="372410"/>
          </a:xfrm>
        </p:spPr>
        <p:txBody>
          <a:bodyPr tIns="64008"/>
          <a:lstStyle>
            <a:lvl1pPr>
              <a:defRPr sz="1999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2906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016460"/>
            <a:ext cx="4158362" cy="1107739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4162425" cy="338426"/>
          </a:xfrm>
        </p:spPr>
        <p:txBody>
          <a:bodyPr/>
          <a:lstStyle>
            <a:lvl1pPr marL="0" indent="0">
              <a:buNone/>
              <a:defRPr sz="2199">
                <a:latin typeface="+mn-lt"/>
              </a:defRPr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61789" indent="0">
              <a:buNone/>
              <a:defRPr/>
            </a:lvl4pPr>
            <a:lvl5pPr marL="85540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12250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3545"/>
            <a:ext cx="4159950" cy="110773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1739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8"/>
            <a:ext cx="4163125" cy="861518"/>
          </a:xfrm>
        </p:spPr>
        <p:txBody>
          <a:bodyPr anchor="t"/>
          <a:lstStyle>
            <a:lvl1pPr>
              <a:defRPr sz="2799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63303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599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88342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8EF10-4115-7EE6-1249-D6DC0A94D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1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1" y="2918225"/>
            <a:ext cx="9144000" cy="615553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999" dirty="0">
                <a:solidFill>
                  <a:srgbClr val="D4EC8E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1" y="3962402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00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599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9075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599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63223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5436192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540581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351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0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57959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8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1"/>
            <a:ext cx="5367528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1"/>
            <a:ext cx="5367528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31" lvl="0" indent="-228531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99848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8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5689601"/>
            <a:ext cx="3475037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1"/>
            <a:ext cx="3475037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1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1"/>
            <a:ext cx="3475037" cy="27687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46094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8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9"/>
            <a:ext cx="2532888" cy="55374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116033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7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2"/>
            <a:ext cx="4892040" cy="27687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1"/>
            <a:ext cx="4892040" cy="27687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9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66084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6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2"/>
            <a:ext cx="2852928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7" y="4799411"/>
            <a:ext cx="2852928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1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1"/>
            <a:ext cx="2852928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0366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7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2"/>
            <a:ext cx="1828800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11"/>
            <a:ext cx="1828800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7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1"/>
            <a:ext cx="1828800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11"/>
            <a:ext cx="1828800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23222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918225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999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3962402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1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6637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9" y="4800601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7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9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1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10"/>
            <a:ext cx="1801368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09996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9811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5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5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08812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3856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1"/>
            <a:ext cx="2313432" cy="55374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0452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863856"/>
            <a:ext cx="11018520" cy="55387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1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1" y="4235451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6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799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5775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3"/>
            <a:ext cx="3182027" cy="55387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1" y="2309814"/>
            <a:ext cx="7253288" cy="430759"/>
          </a:xfrm>
        </p:spPr>
        <p:txBody>
          <a:bodyPr anchor="t"/>
          <a:lstStyle>
            <a:lvl1pPr marL="231705" indent="-23170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7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839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0478"/>
            <a:ext cx="3182027" cy="55387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2035"/>
            <a:ext cx="6667500" cy="430759"/>
          </a:xfrm>
        </p:spPr>
        <p:txBody>
          <a:bodyPr anchor="ctr"/>
          <a:lstStyle>
            <a:lvl1pPr marL="231705" indent="-23170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11199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4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tabLst>
                <a:tab pos="344385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tabLst>
                <a:tab pos="569742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tabLst>
                <a:tab pos="799860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tabLst>
                <a:tab pos="1028391" algn="l"/>
              </a:tabLst>
              <a:defRPr sz="2399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1469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399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62" indent="0">
              <a:buNone/>
              <a:defRPr sz="2399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94023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224582"/>
            <a:ext cx="11018520" cy="492443"/>
          </a:xfrm>
        </p:spPr>
        <p:txBody>
          <a:bodyPr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3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399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62" indent="0">
              <a:buNone/>
              <a:defRPr sz="2399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48597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457202"/>
            <a:ext cx="4040887" cy="492443"/>
          </a:xfrm>
        </p:spPr>
        <p:txBody>
          <a:bodyPr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6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399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399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4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6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399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03967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1" y="1435101"/>
            <a:ext cx="11018838" cy="161249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80010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92" fontAlgn="base">
              <a:spcBef>
                <a:spcPct val="0"/>
              </a:spcBef>
              <a:spcAft>
                <a:spcPct val="0"/>
              </a:spcAft>
            </a:pPr>
            <a:endParaRPr lang="en-US" sz="199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2"/>
            <a:ext cx="4031233" cy="492443"/>
          </a:xfrm>
        </p:spPr>
        <p:txBody>
          <a:bodyPr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1"/>
            <a:ext cx="5819775" cy="369332"/>
          </a:xfrm>
        </p:spPr>
        <p:txBody>
          <a:bodyPr/>
          <a:lstStyle>
            <a:lvl1pPr marL="0" indent="0">
              <a:buNone/>
              <a:defRPr sz="2399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45" indent="0">
              <a:buNone/>
              <a:defRPr sz="23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57" indent="0">
              <a:buNone/>
              <a:defRPr sz="19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75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367" indent="0">
              <a:buNone/>
              <a:defRPr sz="179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399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399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26" indent="0">
              <a:buNone/>
              <a:defRPr/>
            </a:lvl3pPr>
            <a:lvl4pPr marL="685388" indent="0">
              <a:buNone/>
              <a:defRPr/>
            </a:lvl4pPr>
            <a:lvl5pPr marL="913852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33848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7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25240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14637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D0199-9B4A-EF92-5063-6750098BC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00717" y="0"/>
            <a:ext cx="2490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8746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6521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1490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412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1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01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5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1" y="1436690"/>
            <a:ext cx="11018838" cy="2215991"/>
          </a:xfrm>
        </p:spPr>
        <p:txBody>
          <a:bodyPr>
            <a:spAutoFit/>
          </a:bodyPr>
          <a:lstStyle>
            <a:lvl1pPr>
              <a:defRPr sz="3599">
                <a:latin typeface="+mn-lt"/>
              </a:defRPr>
            </a:lvl1pPr>
            <a:lvl2pPr>
              <a:defRPr sz="2799">
                <a:latin typeface="+mn-lt"/>
              </a:defRPr>
            </a:lvl2pPr>
            <a:lvl3pPr>
              <a:defRPr sz="2399">
                <a:latin typeface="+mn-lt"/>
              </a:defRPr>
            </a:lvl3pPr>
            <a:lvl4pPr>
              <a:defRPr sz="1999">
                <a:latin typeface="+mn-lt"/>
              </a:defRPr>
            </a:lvl4pPr>
            <a:lvl5pPr>
              <a:defRPr sz="1799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616896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B7477E4-1BAE-989A-3DFE-11BFBC762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499" y="2680007"/>
            <a:ext cx="7739253" cy="130971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solidFill>
                  <a:schemeClr val="bg1"/>
                </a:solidFill>
                <a:latin typeface="Segoe UI Variable Display" pitchFamily="2" charset="0"/>
              </a:rPr>
              <a:t>Event name or 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6824F50-404D-BEE1-C249-4FB71A5241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8" y="4271337"/>
            <a:ext cx="7739253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UI Variable Display Semibold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r>
              <a:rPr lang="en-IN" sz="2400"/>
              <a:t>Subtitle of event / presentation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D7A5C5E-F631-E2DF-E961-39F687B675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2360316"/>
            <a:ext cx="3648075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egoe UI Variable Display Semilight" pitchFamily="2" charset="0"/>
              </a:defRPr>
            </a:lvl1pPr>
          </a:lstStyle>
          <a:p>
            <a:pPr lvl="0"/>
            <a:r>
              <a:rPr lang="en-US"/>
              <a:t>MCAPS Academy presents</a:t>
            </a: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C6B72760-8909-ADE8-75F9-A7156317C0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98" y="457270"/>
            <a:ext cx="2411350" cy="478112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9F60B9A-998A-8DA9-1E8E-9C4CA428C34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992304" y="5627513"/>
            <a:ext cx="957837" cy="915694"/>
          </a:xfrm>
          <a:prstGeom prst="rect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000"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QR Here</a:t>
            </a:r>
          </a:p>
        </p:txBody>
      </p:sp>
    </p:spTree>
    <p:extLst>
      <p:ext uri="{BB962C8B-B14F-4D97-AF65-F5344CB8AC3E}">
        <p14:creationId xmlns:p14="http://schemas.microsoft.com/office/powerpoint/2010/main" val="3831277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1"/>
            <a:ext cx="11018520" cy="1612493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31" indent="0">
              <a:buNone/>
              <a:defRPr/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9632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_Imag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F90FAEF-3F91-45BA-96BC-458498D05C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B7477E4-1BAE-989A-3DFE-11BFBC7622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499" y="1617371"/>
            <a:ext cx="6960423" cy="20995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44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400" b="1" i="0">
                <a:solidFill>
                  <a:schemeClr val="bg1"/>
                </a:solidFill>
                <a:latin typeface="Segoe UI Variable Display" pitchFamily="2" charset="0"/>
              </a:rPr>
              <a:t>Event name or presentation title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FC1B95A-02F5-B25E-708C-15CDD075220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00C22E-652B-E2BD-C88C-53CC6D8F4E1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499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68F868D-5515-3E9C-B5F0-7D1E3E3A0E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B3697337-AD4B-DDCC-BFF1-DAA75B1223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499" y="5272809"/>
            <a:ext cx="6960422" cy="230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bg1"/>
                </a:solidFill>
                <a:latin typeface="Segoe UI Variable Display Semilight" pitchFamily="2" charset="0"/>
              </a:defRPr>
            </a:lvl1pPr>
          </a:lstStyle>
          <a:p>
            <a:pPr lvl="0"/>
            <a:r>
              <a:rPr lang="en-US"/>
              <a:t>Department of title / position held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E90EEB3-71A2-E843-89CF-31EEBACDCFF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67553" y="3560164"/>
            <a:ext cx="2477387" cy="2480872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21" name="Picture 20" descr="A close-up of a logo&#10;&#10;Description automatically generated">
            <a:extLst>
              <a:ext uri="{FF2B5EF4-FFF2-40B4-BE49-F238E27FC236}">
                <a16:creationId xmlns:a16="http://schemas.microsoft.com/office/drawing/2014/main" id="{FF3B0A85-6622-BAD5-5427-47A8208A91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498" y="457270"/>
            <a:ext cx="2411350" cy="47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818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White_No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00B5632-2B0C-A1F8-ED94-4866A84C2D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617371"/>
            <a:ext cx="6960423" cy="209957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buNone/>
              <a:defRPr sz="44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400" b="1" i="0">
                <a:latin typeface="Segoe UI Variable Display" pitchFamily="2" charset="0"/>
              </a:rPr>
              <a:t>Event name or presentation title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D3AB81A-4A9C-FBD2-03F5-F1938C9B740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13E8BE-8DE9-9229-73DD-809787A0D7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499" y="4963630"/>
            <a:ext cx="6960422" cy="276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Title / Position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0FB58745-D320-F4A0-710E-B8B7902AFEB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4383339"/>
            <a:ext cx="6960422" cy="4924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814835C-F55A-B721-47F4-598A0B62E39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499" y="5272809"/>
            <a:ext cx="6960422" cy="230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0" i="0">
                <a:solidFill>
                  <a:schemeClr val="tx1"/>
                </a:solidFill>
                <a:latin typeface="Segoe UI Variable Display Semilight" pitchFamily="2" charset="0"/>
              </a:defRPr>
            </a:lvl1pPr>
          </a:lstStyle>
          <a:p>
            <a:pPr lvl="0"/>
            <a:r>
              <a:rPr lang="en-US"/>
              <a:t>Department of title / position held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36CE8F6-2AEA-578C-4687-FD074E748F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499" y="457270"/>
            <a:ext cx="2411347" cy="478112"/>
          </a:xfrm>
          <a:prstGeom prst="rect">
            <a:avLst/>
          </a:prstGeom>
        </p:spPr>
      </p:pic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B4EB1B6F-D09C-6E4E-EDA3-521195C8107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867553" y="3560164"/>
            <a:ext cx="2477387" cy="2480872"/>
          </a:xfrm>
          <a:prstGeom prst="ellipse">
            <a:avLst/>
          </a:prstGeom>
          <a:solidFill>
            <a:srgbClr val="FEF000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sz="1400"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1321445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6CBDFE-DBA2-D5FE-AD91-F3A467ED5D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646980"/>
            <a:ext cx="10480421" cy="147732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+mj-lt"/>
                <a:cs typeface="Aharoni" panose="02010803020104030203" pitchFamily="2" charset="-79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solidFill>
                  <a:schemeClr val="bg1"/>
                </a:solidFill>
                <a:latin typeface="Segoe UI Variable Display" pitchFamily="2" charset="0"/>
              </a:rPr>
              <a:t>Section Divider Title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9941B265-3099-9A0A-FEFD-C067D0F991E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222949-29F5-AEDA-6D1E-81D071E885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5256152"/>
            <a:ext cx="10480421" cy="369332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74486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Divider_Gradient_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92EB425-F759-0B2D-7845-B13BEEDDDF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6B44958-A4BF-2419-7324-6654AAFC02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646980"/>
            <a:ext cx="10480421" cy="1477328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rgbClr val="131313"/>
                </a:solidFill>
                <a:latin typeface="+mj-lt"/>
                <a:cs typeface="Aharoni" panose="02010803020104030203" pitchFamily="2" charset="-79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latin typeface="Segoe UI Variable Display" pitchFamily="2" charset="0"/>
              </a:rPr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5C2D7F27-723C-3745-C8D1-5A9440BCEE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5256152"/>
            <a:ext cx="10480421" cy="369332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820641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D90F2B-C625-D74D-0F83-8C5092EAA7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888857E-1B2B-32A5-FE56-3867EB1638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5369099"/>
            <a:ext cx="11128187" cy="7636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solidFill>
                  <a:schemeClr val="bg1"/>
                </a:solidFill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A38BE22-6AA2-521B-285D-5426E1F4F4A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62248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78226A4-A1AE-3745-A3A3-2A26E8C983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369099"/>
            <a:ext cx="11128187" cy="76365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48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48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1F3B1FA-F5A4-87CA-1BFC-2EDE23CFBBD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49514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E4E6899-69D9-8DF8-3562-A9BD346815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C1198E-A442-CDDE-C721-94C16341032F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1" i="0">
                <a:solidFill>
                  <a:schemeClr val="accent3">
                    <a:lumMod val="40000"/>
                    <a:lumOff val="60000"/>
                  </a:schemeClr>
                </a:solidFill>
                <a:latin typeface="Segoe UI Variable Display" pitchFamily="2" charset="0"/>
                <a:cs typeface="Segoe UI Black" panose="020B0502040204020203" pitchFamily="34" charset="0"/>
              </a:rPr>
              <a:t>“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4BAFA-7127-6C18-1004-7E76BB691D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949" y="3012689"/>
            <a:ext cx="9952101" cy="20928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bg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bg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bg1"/>
                </a:solidFill>
                <a:latin typeface="Segoe UI Variable Display" pitchFamily="2" charset="0"/>
              </a:rPr>
              <a:t>Add quote text here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C94C2EC-511A-A0CE-A973-77E67A9413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9188" y="5292185"/>
            <a:ext cx="9953625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algn="l"/>
            <a:r>
              <a:rPr lang="en-US" sz="1600" b="1" i="0">
                <a:solidFill>
                  <a:schemeClr val="bg1"/>
                </a:solidFill>
                <a:latin typeface="Segoe UI Variable Small Semibold" pitchFamily="2" charset="0"/>
              </a:rPr>
              <a:t>Person’s Name – Title - Source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EB529936-4718-5813-E590-8D95CF84E2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5589841"/>
            <a:ext cx="9953625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bg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algn="l"/>
            <a:r>
              <a:rPr lang="en-US" sz="1200" b="0" i="0">
                <a:solidFill>
                  <a:schemeClr val="bg1"/>
                </a:solidFill>
                <a:latin typeface="Segoe UI Variable Small Semilight" pitchFamily="2" charset="0"/>
              </a:rPr>
              <a:t>Tertiary Information Goes Here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7DEEA79-BC89-68A6-0D17-69C3C2D1B84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2668578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DDFDE15-7818-1751-D702-DB58A162D3B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C56F4E8-F6DB-0F4D-EFF1-56B18856A03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88DC2D7-12FF-E0B6-E67D-F57C23A75D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9949" y="3012689"/>
            <a:ext cx="9952101" cy="20928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tx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tx1"/>
                </a:solidFill>
                <a:latin typeface="Segoe UI Variable Display" pitchFamily="2" charset="0"/>
              </a:rPr>
              <a:t>Add quote text here Add quote text here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4000" b="1" i="0">
                <a:solidFill>
                  <a:schemeClr val="tx1"/>
                </a:solidFill>
                <a:latin typeface="Segoe UI Variable Display" pitchFamily="2" charset="0"/>
              </a:rPr>
              <a:t>Add quote text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53D2C3-E997-95E8-9BE9-061C8A8BBC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9188" y="5292185"/>
            <a:ext cx="9953625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i="0">
                <a:solidFill>
                  <a:schemeClr val="tx1"/>
                </a:solidFill>
                <a:latin typeface="Segoe UI Variable Small Semibold" pitchFamily="2" charset="0"/>
              </a:rPr>
              <a:t>Person’s Name – Title - Source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B01E6E8A-DC83-B933-928D-1D69789138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9188" y="5589841"/>
            <a:ext cx="9953625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 Semilight" panose="020B0402040204020203" pitchFamily="34" charset="0"/>
              </a:defRPr>
            </a:lvl1pPr>
          </a:lstStyle>
          <a:p>
            <a:pPr algn="l"/>
            <a:r>
              <a:rPr lang="en-US" sz="1200" b="0" i="0">
                <a:solidFill>
                  <a:schemeClr val="tx1"/>
                </a:solidFill>
                <a:latin typeface="Segoe UI Variable Small Semilight" pitchFamily="2" charset="0"/>
              </a:rPr>
              <a:t>Tertiary Information Goes Here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73C091-9656-B3EF-C62B-AA0D97173ED4}"/>
              </a:ext>
            </a:extLst>
          </p:cNvPr>
          <p:cNvSpPr txBox="1"/>
          <p:nvPr userDrawn="1"/>
        </p:nvSpPr>
        <p:spPr>
          <a:xfrm>
            <a:off x="721361" y="2014739"/>
            <a:ext cx="3210560" cy="23852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5500" b="1" i="0">
                <a:solidFill>
                  <a:schemeClr val="accent3">
                    <a:lumMod val="40000"/>
                    <a:lumOff val="60000"/>
                  </a:schemeClr>
                </a:solidFill>
                <a:latin typeface="Segoe UI Variable Display" pitchFamily="2" charset="0"/>
                <a:cs typeface="Segoe UI Black" panose="020B0502040204020203" pitchFamily="34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90168181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97E515-D420-0274-4191-E5F7CB926E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78210DB2-5758-3D51-0A08-A1174E40B4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A8C59B-6B0C-9492-954B-8FEF459364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92671" y="990243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D1AED05-C869-9AEA-DD95-5526A869D8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92671" y="1320304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C30D727-631C-4F3D-1DA5-8A5CC8A5F1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92671" y="1599663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7E599C-CC5B-4B98-F426-05A786AB061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3C8A360D-EDB2-5F75-F845-AD7395FB3ABA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C1DD1155-DE80-DB16-5D58-FE37ACECE0B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151" y="287300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9C97BEAF-CFE3-69EC-C552-3BBA9BBD38B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23151" y="320306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18D62252-6EF9-E882-0254-8366C7F9216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23151" y="348242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266C87E-16AC-E864-E6E5-63501E7FC73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23151" y="476276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6A206C02-56C5-016F-9670-736B6724DAA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23151" y="509282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F78F7F5-AF1C-9AC8-5D66-0359EE0A34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23151" y="537218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41443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Half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DC71E-905C-13BA-8BEE-155F4B01A2C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2AF11C5-E7BE-76FB-76BD-F5BCFAD8287B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77850"/>
            <a:ext cx="0" cy="57023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EC1AEB3-203A-A99D-2704-85C106947BB6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0392172-D37E-90E7-AF16-D1A154B132F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E39FFB6-BBAD-A579-98B0-E8612D7CA7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017FD68-E283-E80A-842F-F53C3870ED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92671" y="990243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62D32000-2037-C308-B8C7-C6A4A0088A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92671" y="1320304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E5DCA4E-18BD-A9A7-5BAE-0A5F63DC7C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92671" y="1599663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8A3BE2-6125-36DB-1B15-B0443B9672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923151" y="287300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80067E5-5A4B-B5F3-65C6-4E06F390ACC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23151" y="320306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4FF8FA0-FAD5-6833-412C-3CDF819AEC4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23151" y="348242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E851353C-80BC-58DC-665E-00F7967460A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23151" y="4762761"/>
            <a:ext cx="4705350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Variable Display" pitchFamily="2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5696F8D1-4A47-1BE9-F0D2-6EC8145AC4E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23151" y="5092822"/>
            <a:ext cx="4705350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6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7324173E-AA9C-8BF3-2437-1771DBD138D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23151" y="5372181"/>
            <a:ext cx="47053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2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10728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1"/>
            <a:ext cx="5211763" cy="1612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9" y="1435101"/>
            <a:ext cx="5219700" cy="16124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442632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3AEDEC4F-FC56-B05A-52AD-159156BC0DC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4413251"/>
            <a:ext cx="4994021" cy="16319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text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AC0C3FF-ADA5-FFDB-57E4-002AFDA187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633035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F5D3AEB4-C898-EBBD-E472-C4A8EAF8E92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969206"/>
            <a:ext cx="12192000" cy="588879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2F0238-66BE-083C-C773-629AD18C76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490" b="63378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57B295A-33AB-0FBB-B09A-55A027E0B4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A4118093-7D3C-9764-D242-3FF6E0731EF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398864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Top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8F8BBAC-8DA3-09F6-A450-B668FFC46A4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969206"/>
            <a:ext cx="12192000" cy="5888794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57B295A-33AB-0FBB-B09A-55A027E0B41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595F97B7-EA88-4DD0-A6FD-34D74E9D3FE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8503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C2A66E-C3D9-FE0F-7C48-C1F7BB13BE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0803" b="54937"/>
          <a:stretch/>
        </p:blipFill>
        <p:spPr>
          <a:xfrm>
            <a:off x="0" y="5194297"/>
            <a:ext cx="12192000" cy="1663703"/>
          </a:xfrm>
          <a:custGeom>
            <a:avLst/>
            <a:gdLst>
              <a:gd name="connsiteX0" fmla="*/ 0 w 12192000"/>
              <a:gd name="connsiteY0" fmla="*/ 0 h 1663703"/>
              <a:gd name="connsiteX1" fmla="*/ 12192000 w 12192000"/>
              <a:gd name="connsiteY1" fmla="*/ 0 h 1663703"/>
              <a:gd name="connsiteX2" fmla="*/ 12192000 w 12192000"/>
              <a:gd name="connsiteY2" fmla="*/ 1663703 h 1663703"/>
              <a:gd name="connsiteX3" fmla="*/ 0 w 12192000"/>
              <a:gd name="connsiteY3" fmla="*/ 1663703 h 166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663703">
                <a:moveTo>
                  <a:pt x="0" y="0"/>
                </a:moveTo>
                <a:lnTo>
                  <a:pt x="12192000" y="0"/>
                </a:lnTo>
                <a:lnTo>
                  <a:pt x="12192000" y="1663703"/>
                </a:lnTo>
                <a:lnTo>
                  <a:pt x="0" y="1663703"/>
                </a:lnTo>
                <a:close/>
              </a:path>
            </a:pathLst>
          </a:cu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5412143"/>
            <a:ext cx="11045889" cy="8473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F527D418-DEB4-E6BE-632F-E81F936C22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C6B327B-BAC8-C162-6486-423D58BD11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"/>
            <a:ext cx="12192000" cy="519430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3453539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Bottom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B922C2-73CE-35BB-D875-2696454B8F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5412143"/>
            <a:ext cx="11045889" cy="84736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C3C472A-9880-67E2-C6C7-3134163D5A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59D7922-CA29-DA79-7E84-A874DC6BAF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4"/>
            <a:ext cx="12192000" cy="5194301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</p:spTree>
    <p:extLst>
      <p:ext uri="{BB962C8B-B14F-4D97-AF65-F5344CB8AC3E}">
        <p14:creationId xmlns:p14="http://schemas.microsoft.com/office/powerpoint/2010/main" val="3860532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0A8E3695-D58B-CEE4-8D30-AA6C47648C6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239BF-0481-A97F-2349-BE6007CEC1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000"/>
          <a:stretch/>
        </p:blipFill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5AF84-2053-9C47-0F10-14DA1507923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EDA3B3A-6C0B-15C1-7D74-FF397B6031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D2CE30-1A33-E095-1E39-36DACB7D92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4F931D7-A333-BB87-FFB5-3E9DAF4F18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bg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03627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Half_Imag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5374165A-58C8-61CD-EBB8-4759B0CE5DB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5998" y="0"/>
            <a:ext cx="6096001" cy="6858000"/>
          </a:xfrm>
          <a:prstGeom prst="rect">
            <a:avLst/>
          </a:prstGeom>
          <a:solidFill>
            <a:schemeClr val="bg2"/>
          </a:solidFill>
        </p:spPr>
        <p:txBody>
          <a:bodyPr/>
          <a:lstStyle>
            <a:lvl1pPr marL="0" indent="0" algn="ctr">
              <a:lnSpc>
                <a:spcPct val="150000"/>
              </a:lnSpc>
              <a:buNone/>
              <a:defRPr b="1" i="0">
                <a:latin typeface="Segoe UI Variable Display" pitchFamily="2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6A676-6846-EA65-EDE5-82456702274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6B4669D-57D3-3D89-6D13-EDDCEC47364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C51C66B-C47F-0C5F-A1F2-BB028731B9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3703186"/>
            <a:ext cx="4994021" cy="16619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7B6CC6-422B-7741-4595-42A385F63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3499" y="5600028"/>
            <a:ext cx="3983038" cy="3693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i="0">
                <a:solidFill>
                  <a:schemeClr val="tx1"/>
                </a:solidFill>
                <a:latin typeface="Segoe UI Variable Display" pitchFamily="2" charset="0"/>
              </a:defRPr>
            </a:lvl1pPr>
            <a:lvl2pPr marL="228600" indent="0">
              <a:buNone/>
              <a:defRPr sz="2400"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 sz="2400"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 sz="2400"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400" b="1" i="0">
                <a:latin typeface="Segoe UI Variable Display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688028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4171D8-B95E-7C53-2CC9-A73E98EB7E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490" b="63378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2"/>
            <a:ext cx="11045889" cy="908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5BFD52B-9607-56D9-DA0D-CB98F20BCE7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0191303-7F6F-5DF5-9085-D58748C9EB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8" y="2171038"/>
            <a:ext cx="11045890" cy="407736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5069305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Gradi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en-US" sz="360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pPr marL="0" lvl="0" indent="0">
              <a:buNone/>
            </a:pPr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7A193465-ADC4-F3FA-006A-4DFCD34854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611D6D9-4F27-F2CE-1B34-B66702E048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2"/>
            <a:ext cx="11045889" cy="908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BAEF16A7-14DC-0F5A-9EFA-FEB462C2D9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8" y="2171038"/>
            <a:ext cx="11045890" cy="4077362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39924814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ner_NoTert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1"/>
            <a:ext cx="11045889" cy="5122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A3220C7-FAAE-6B2B-D410-9A2035A9390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4A96EA-8D54-ADD1-09D5-0413E9FE69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490" b="63378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5DECBCC-10C9-3B20-FF41-C63041E237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sz="360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5433264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11" indent="0">
              <a:buFont typeface="Wingdings" panose="05000000000000000000" pitchFamily="2" charset="2"/>
              <a:buNone/>
              <a:defRPr sz="1999" b="0"/>
            </a:lvl2pPr>
            <a:lvl3pPr marL="450715" indent="0">
              <a:buFont typeface="Wingdings" panose="05000000000000000000" pitchFamily="2" charset="2"/>
              <a:buNone/>
              <a:tabLst/>
              <a:defRPr sz="1600" b="0"/>
            </a:lvl3pPr>
            <a:lvl4pPr marL="652266" indent="0">
              <a:buFont typeface="Wingdings" panose="05000000000000000000" pitchFamily="2" charset="2"/>
              <a:buNone/>
              <a:defRPr sz="1400" b="0"/>
            </a:lvl4pPr>
            <a:lvl5pPr marL="853819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799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11" indent="0">
              <a:buFont typeface="Wingdings" panose="05000000000000000000" pitchFamily="2" charset="2"/>
              <a:buNone/>
              <a:defRPr sz="1999" b="0"/>
            </a:lvl2pPr>
            <a:lvl3pPr marL="450715" indent="0">
              <a:buFont typeface="Wingdings" panose="05000000000000000000" pitchFamily="2" charset="2"/>
              <a:buNone/>
              <a:tabLst/>
              <a:defRPr sz="1600" b="0"/>
            </a:lvl3pPr>
            <a:lvl4pPr marL="652266" indent="0">
              <a:buFont typeface="Wingdings" panose="05000000000000000000" pitchFamily="2" charset="2"/>
              <a:buNone/>
              <a:defRPr sz="1400" b="0"/>
            </a:lvl4pPr>
            <a:lvl5pPr marL="853819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8387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NoTer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1755EFB9-9C51-91C0-FEAF-31297B8B2C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1382626-CED8-2B9E-7D3C-5E126A56B6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8" y="1125401"/>
            <a:ext cx="11045889" cy="5177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62642240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7A707C1-7CFF-F8B3-0065-07AB65C529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33B71F4-3755-658C-6CEC-DC7462957F3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ADDDFE-8429-7DAE-8EB5-A0ED71C7BB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490" b="63378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FA48CB90-2254-194C-D01F-D132279547C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22A8AFE-5C2A-6252-FE77-9B5074E6B03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217103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5E3D1867-3935-B7B5-BA9B-E130DC77BE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9535" y="215985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24315472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Du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239791FC-9174-3E4E-7EE6-1E573BD594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A6DC214-CD14-8F4F-46C9-A190227629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3E4C2B0-40C0-A1AE-1C0A-43BE080CC9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2"/>
            <a:ext cx="5532501" cy="8715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F6C37F7-8227-1A55-2BC6-934248002C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499" y="217103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2F6A92B-A0B5-9FEA-FAD7-CDA80EEBEA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69535" y="2159858"/>
            <a:ext cx="5532502" cy="4015450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0" i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1400" b="0" i="0">
                <a:latin typeface="Segoe UI Variable Text Semilight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6531297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FD76C54-3C31-5CE0-887B-54E15F9376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87A707C1-7CFF-F8B3-0065-07AB65C529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E95DBA8-54D3-2FE1-5C2E-248FA38563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F4EF30-953D-7C7A-F1AC-7FF65BB4C7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2490" b="63378"/>
          <a:stretch/>
        </p:blipFill>
        <p:spPr>
          <a:xfrm>
            <a:off x="0" y="0"/>
            <a:ext cx="12192000" cy="969206"/>
          </a:xfrm>
          <a:custGeom>
            <a:avLst/>
            <a:gdLst>
              <a:gd name="connsiteX0" fmla="*/ 0 w 12192000"/>
              <a:gd name="connsiteY0" fmla="*/ 0 h 969206"/>
              <a:gd name="connsiteX1" fmla="*/ 12192000 w 12192000"/>
              <a:gd name="connsiteY1" fmla="*/ 0 h 969206"/>
              <a:gd name="connsiteX2" fmla="*/ 12192000 w 12192000"/>
              <a:gd name="connsiteY2" fmla="*/ 969206 h 969206"/>
              <a:gd name="connsiteX3" fmla="*/ 0 w 12192000"/>
              <a:gd name="connsiteY3" fmla="*/ 969206 h 96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969206">
                <a:moveTo>
                  <a:pt x="0" y="0"/>
                </a:moveTo>
                <a:lnTo>
                  <a:pt x="12192000" y="0"/>
                </a:lnTo>
                <a:lnTo>
                  <a:pt x="12192000" y="969206"/>
                </a:lnTo>
                <a:lnTo>
                  <a:pt x="0" y="969206"/>
                </a:lnTo>
                <a:close/>
              </a:path>
            </a:pathLst>
          </a:cu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8EFF0C1-4C2F-F855-150A-68E8C80558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bg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08563152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_Banner_Trio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5B98F-75D1-1C12-C38F-3ABA1B9F3F9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b="1" i="0"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0B0EAB-A284-A8BB-179E-428AF2429D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499" y="186252"/>
            <a:ext cx="11045888" cy="5539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Segoe UI Variable Display" pitchFamily="2" charset="0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algn="l"/>
            <a:r>
              <a:rPr lang="en-US" sz="3600" b="1" i="0">
                <a:latin typeface="Segoe UI Variable Display" pitchFamily="2" charset="0"/>
              </a:rPr>
              <a:t>Click to edit title</a:t>
            </a:r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E4A9C1D-FD8A-BCDD-042A-AB36EE68F11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E0180DE-4ABA-4FD6-BDA8-961ED0521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3499" y="112540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64EC02C-CD0D-2406-7313-FA3453FAD4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9535" y="1114221"/>
            <a:ext cx="5532501" cy="5214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 i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228600" indent="0">
              <a:buNone/>
              <a:defRPr>
                <a:solidFill>
                  <a:schemeClr val="tx1"/>
                </a:solidFill>
                <a:latin typeface="+mj-lt"/>
              </a:defRPr>
            </a:lvl2pPr>
            <a:lvl3pPr marL="457200" indent="0">
              <a:buNone/>
              <a:defRPr>
                <a:solidFill>
                  <a:schemeClr val="tx1"/>
                </a:solidFill>
                <a:latin typeface="+mj-lt"/>
              </a:defRPr>
            </a:lvl3pPr>
            <a:lvl4pPr marL="661988" indent="0">
              <a:buNone/>
              <a:defRPr>
                <a:solidFill>
                  <a:schemeClr val="tx1"/>
                </a:solidFill>
                <a:latin typeface="+mj-lt"/>
              </a:defRPr>
            </a:lvl4pPr>
            <a:lvl5pPr marL="855663" indent="0">
              <a:buNone/>
              <a:defRPr>
                <a:solidFill>
                  <a:schemeClr val="tx1"/>
                </a:solidFill>
                <a:latin typeface="+mj-lt"/>
              </a:defRPr>
            </a:lvl5pPr>
          </a:lstStyle>
          <a:p>
            <a:pPr algn="l"/>
            <a:r>
              <a:rPr lang="en-US" sz="2000" b="1" i="0">
                <a:latin typeface="Segoe UI Variable Display Semibold" pitchFamily="2" charset="0"/>
              </a:rPr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7612842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EE5EDC-231B-9E08-7B8D-B15DB1DEBF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C137BB25-FAE7-4594-DE3A-28FB1247ADB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584200" y="6477356"/>
            <a:ext cx="4114800" cy="12311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Segoe UI Variable Small Light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A6712B-AE58-A954-20DB-A07FB2E5D3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885140"/>
            <a:ext cx="10480421" cy="923330"/>
          </a:xfrm>
        </p:spPr>
        <p:txBody>
          <a:bodyPr/>
          <a:lstStyle>
            <a:lvl1pPr marL="0" indent="0">
              <a:buNone/>
              <a:defRPr sz="6000" b="1" i="0">
                <a:solidFill>
                  <a:schemeClr val="bg1"/>
                </a:solidFill>
                <a:latin typeface="Segoe UI Variable Display" pitchFamily="2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15440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0685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1" y="2084390"/>
            <a:ext cx="5219700" cy="1550937"/>
          </a:xfrm>
        </p:spPr>
        <p:txBody>
          <a:bodyPr>
            <a:spAutoFit/>
          </a:bodyPr>
          <a:lstStyle>
            <a:lvl1pPr marL="171399" indent="-171399">
              <a:defRPr lang="en-US" sz="2399" dirty="0"/>
            </a:lvl1pPr>
            <a:lvl2pPr marL="342797" indent="-171399">
              <a:defRPr lang="en-US" dirty="0"/>
            </a:lvl2pPr>
            <a:lvl3pPr marL="514196" indent="-171399">
              <a:defRPr lang="en-US" dirty="0"/>
            </a:lvl3pPr>
            <a:lvl4pPr marL="666550" indent="-152354">
              <a:defRPr lang="en-US" dirty="0"/>
            </a:lvl4pPr>
            <a:lvl5pPr marL="793512" indent="-1206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6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6" y="2084390"/>
            <a:ext cx="5219700" cy="1550937"/>
          </a:xfrm>
        </p:spPr>
        <p:txBody>
          <a:bodyPr>
            <a:spAutoFit/>
          </a:bodyPr>
          <a:lstStyle>
            <a:lvl1pPr marL="171399" indent="-171399">
              <a:defRPr lang="en-US" sz="2399" dirty="0"/>
            </a:lvl1pPr>
            <a:lvl2pPr marL="342797" indent="-171399">
              <a:defRPr lang="en-US" dirty="0"/>
            </a:lvl2pPr>
            <a:lvl3pPr marL="514196" indent="-171399">
              <a:defRPr lang="en-US" dirty="0"/>
            </a:lvl3pPr>
            <a:lvl4pPr marL="685594" indent="-136484">
              <a:defRPr lang="en-US" dirty="0"/>
            </a:lvl4pPr>
            <a:lvl5pPr marL="793512" indent="-1206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50895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3"/>
            <a:ext cx="5214937" cy="1550937"/>
          </a:xfrm>
        </p:spPr>
        <p:txBody>
          <a:bodyPr/>
          <a:lstStyle>
            <a:lvl1pPr>
              <a:defRPr sz="23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6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79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3"/>
            <a:ext cx="5214937" cy="1550937"/>
          </a:xfrm>
        </p:spPr>
        <p:txBody>
          <a:bodyPr/>
          <a:lstStyle>
            <a:lvl1pPr>
              <a:defRPr sz="239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66874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4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1" y="1435505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1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9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1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30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4" r:id="rId4"/>
    <p:sldLayoutId id="2147484225" r:id="rId5"/>
    <p:sldLayoutId id="2147484226" r:id="rId6"/>
    <p:sldLayoutId id="2147484227" r:id="rId7"/>
    <p:sldLayoutId id="2147484228" r:id="rId8"/>
    <p:sldLayoutId id="2147484229" r:id="rId9"/>
    <p:sldLayoutId id="2147484230" r:id="rId10"/>
    <p:sldLayoutId id="2147484231" r:id="rId11"/>
    <p:sldLayoutId id="2147484232" r:id="rId12"/>
    <p:sldLayoutId id="2147484233" r:id="rId13"/>
    <p:sldLayoutId id="2147484234" r:id="rId14"/>
    <p:sldLayoutId id="2147484235" r:id="rId15"/>
    <p:sldLayoutId id="2147484236" r:id="rId16"/>
    <p:sldLayoutId id="2147484237" r:id="rId17"/>
    <p:sldLayoutId id="2147484238" r:id="rId18"/>
    <p:sldLayoutId id="2147484239" r:id="rId19"/>
    <p:sldLayoutId id="2147484240" r:id="rId20"/>
    <p:sldLayoutId id="2147484241" r:id="rId21"/>
    <p:sldLayoutId id="2147484242" r:id="rId22"/>
    <p:sldLayoutId id="2147484243" r:id="rId23"/>
    <p:sldLayoutId id="2147484244" r:id="rId24"/>
    <p:sldLayoutId id="2147484245" r:id="rId25"/>
    <p:sldLayoutId id="2147484246" r:id="rId26"/>
    <p:sldLayoutId id="2147484247" r:id="rId27"/>
    <p:sldLayoutId id="2147484248" r:id="rId28"/>
    <p:sldLayoutId id="2147484249" r:id="rId29"/>
    <p:sldLayoutId id="2147484250" r:id="rId30"/>
    <p:sldLayoutId id="2147484251" r:id="rId31"/>
    <p:sldLayoutId id="2147484252" r:id="rId32"/>
    <p:sldLayoutId id="2147484253" r:id="rId33"/>
    <p:sldLayoutId id="2147484254" r:id="rId34"/>
    <p:sldLayoutId id="2147484255" r:id="rId35"/>
    <p:sldLayoutId id="2147484256" r:id="rId36"/>
    <p:sldLayoutId id="2147484257" r:id="rId37"/>
    <p:sldLayoutId id="2147484258" r:id="rId38"/>
    <p:sldLayoutId id="2147484259" r:id="rId39"/>
    <p:sldLayoutId id="2147484260" r:id="rId40"/>
    <p:sldLayoutId id="2147484261" r:id="rId41"/>
    <p:sldLayoutId id="2147484262" r:id="rId42"/>
    <p:sldLayoutId id="2147484263" r:id="rId43"/>
    <p:sldLayoutId id="2147484264" r:id="rId44"/>
    <p:sldLayoutId id="2147484265" r:id="rId45"/>
    <p:sldLayoutId id="2147484266" r:id="rId46"/>
    <p:sldLayoutId id="2147484267" r:id="rId47"/>
    <p:sldLayoutId id="2147484268" r:id="rId48"/>
  </p:sldLayoutIdLst>
  <p:transition>
    <p:fade/>
  </p:transition>
  <p:hf sldNum="0" hdr="0" ftr="0" dt="0"/>
  <p:txStyles>
    <p:titleStyle>
      <a:lvl1pPr algn="l" defTabSz="932462" rtl="0" eaLnBrk="1" latinLnBrk="0" hangingPunct="1">
        <a:lnSpc>
          <a:spcPct val="100000"/>
        </a:lnSpc>
        <a:spcBef>
          <a:spcPct val="0"/>
        </a:spcBef>
        <a:buNone/>
        <a:defRPr lang="en-US" sz="3599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531" marR="0" indent="-22853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99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063" marR="0" indent="-22853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99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028" marR="0" indent="-199965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710" marR="0" indent="-180921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631" marR="0" indent="-168225" algn="l" defTabSz="93246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4270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3030503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96734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962966" indent="-233116" algn="l" defTabSz="932462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66231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32462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98693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64924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331156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97387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63618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729850" algn="l" defTabSz="9324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82F42317-AD13-1C64-2F94-CC80297B1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400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51" name="GRID" hidden="1">
            <a:extLst>
              <a:ext uri="{FF2B5EF4-FFF2-40B4-BE49-F238E27FC236}">
                <a16:creationId xmlns:a16="http://schemas.microsoft.com/office/drawing/2014/main" id="{34E461C4-0667-0C35-3228-98017FD8232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ADC934D-23F7-24DF-DA08-BEED8647C31E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B651D8E-25A1-B58B-9598-5A8422966065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B07EE53-9283-9473-8207-DF782B094AC4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DC5D870-4275-37F9-5E2F-AC6CB02AD5CE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2226E0C-79A0-F1D6-6F7F-BF9171D12ACD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A3F51624-73F7-B41C-75D1-49A2FE0B09DA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B5FD0EA-DCAF-9FEA-94B4-AD26C40410F7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CCEA043-FEA7-153C-1EE1-84DA54FC45CC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F48A40E-B71A-D448-08EB-8A94C01AC2D8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2DA704C-4918-7420-5D28-C99391980175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40B726C-16E4-7DE7-05E4-A46BF2935659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72B0F9E-1234-CD25-3FA7-773FFE9B718E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91C184D-2B61-C803-B22F-114E3FD8117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4C9E8B1-31B4-CFE5-EAF7-C12F90583EF6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176893B-08AD-FD98-2169-1961BD17DFAB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A1AFBFDD-BEAD-44DE-9095-21C0402B430E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1D5E0BA-151A-147B-7A08-DE99D1B25713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E3295D0-69FC-C8EB-0CAE-3696160B8893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2B4FD60-EADD-5FED-F719-F17301CB1286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2AB595E-B74B-CB33-2F53-2BEEF67E6AAC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0714933-FDFB-B2A2-07E5-4ACFE0E56D9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B10ABBA-69D6-1325-CA6D-5DF00A4985FA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F05DFB8-8E12-10A9-7FBB-8444BB36488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096A70B-C0BA-DCFF-8B1A-FE9957587B5F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D6D9D50-AEE9-0173-9EBD-26D63D6AA106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792BC17-F8B1-F663-5537-67FB640A1CAC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1FB88C8-B103-6711-56E8-BEF86644781F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F08A7A5-CFE8-1E97-E179-6C1C6ACCD40B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C6ED779-2104-E72D-1B39-90FC1189FF8B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15A26F0-D4F9-1FF2-6A81-073ED526CE78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541F0A8-B2FD-1DCA-EA4F-3170BA770A83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E1FEC50-7C2D-21B2-2778-4F80B6848351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9C906BB8-2690-3905-35DE-BB2E3AEF6048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C2B3ED0-49E0-09A2-8C2D-8B4E525A91DB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.64 square" hidden="1">
            <a:extLst>
              <a:ext uri="{FF2B5EF4-FFF2-40B4-BE49-F238E27FC236}">
                <a16:creationId xmlns:a16="http://schemas.microsoft.com/office/drawing/2014/main" id="{66650E58-D3B3-4B0D-DCB9-EB501F0DFB1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7" name=".32 square" hidden="1">
            <a:extLst>
              <a:ext uri="{FF2B5EF4-FFF2-40B4-BE49-F238E27FC236}">
                <a16:creationId xmlns:a16="http://schemas.microsoft.com/office/drawing/2014/main" id="{3A24154E-FD9E-71DE-640D-BF95D5440D8F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i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Variable Display" pitchFamily="2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92CDA-3036-7D1C-B851-7A5EB15FA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0" y="6477356"/>
            <a:ext cx="41148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8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r>
              <a:rPr lang="en-US"/>
              <a:t>Microsoft 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F60D1-9CD4-1377-F479-CA37B83380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6633" y="6477356"/>
            <a:ext cx="2743200" cy="12311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800" b="1" i="0">
                <a:solidFill>
                  <a:schemeClr val="tx1"/>
                </a:solidFill>
                <a:latin typeface="Segoe UI Variable Display" pitchFamily="2" charset="0"/>
              </a:defRPr>
            </a:lvl1pPr>
          </a:lstStyle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04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4281" r:id="rId12"/>
    <p:sldLayoutId id="2147484282" r:id="rId13"/>
    <p:sldLayoutId id="2147484283" r:id="rId14"/>
    <p:sldLayoutId id="2147484284" r:id="rId15"/>
    <p:sldLayoutId id="2147484285" r:id="rId16"/>
    <p:sldLayoutId id="2147484286" r:id="rId17"/>
    <p:sldLayoutId id="2147484287" r:id="rId18"/>
    <p:sldLayoutId id="2147484288" r:id="rId19"/>
    <p:sldLayoutId id="2147484289" r:id="rId20"/>
    <p:sldLayoutId id="2147484290" r:id="rId21"/>
    <p:sldLayoutId id="2147484291" r:id="rId22"/>
    <p:sldLayoutId id="2147484292" r:id="rId23"/>
    <p:sldLayoutId id="2147484293" r:id="rId24"/>
    <p:sldLayoutId id="2147484294" r:id="rId25"/>
    <p:sldLayoutId id="2147484295" r:id="rId26"/>
    <p:sldLayoutId id="2147484296" r:id="rId27"/>
    <p:sldLayoutId id="2147484297" r:id="rId28"/>
  </p:sldLayoutIdLst>
  <p:transition>
    <p:fade/>
  </p:transition>
  <p:hf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i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b="1" i="0" kern="1200" spc="0" baseline="0">
          <a:solidFill>
            <a:schemeClr val="tx1"/>
          </a:solidFill>
          <a:latin typeface="Segoe UI Variable Display Semibold" pitchFamily="2" charset="0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b="0" i="0" kern="1200" spc="0" baseline="0">
          <a:solidFill>
            <a:schemeClr val="tx1"/>
          </a:solidFill>
          <a:latin typeface="Segoe UI Variable Display" pitchFamily="2" charset="0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368">
          <p15:clr>
            <a:srgbClr val="C35EA4"/>
          </p15:clr>
        </p15:guide>
        <p15:guide id="32" pos="7313">
          <p15:clr>
            <a:srgbClr val="C35EA4"/>
          </p15:clr>
        </p15:guide>
        <p15:guide id="33" orient="horz" pos="369">
          <p15:clr>
            <a:srgbClr val="C35EA4"/>
          </p15:clr>
        </p15:guide>
        <p15:guide id="34" orient="horz" pos="3949">
          <p15:clr>
            <a:srgbClr val="C35EA4"/>
          </p15:clr>
        </p15:guide>
        <p15:guide id="35" orient="horz" pos="184">
          <p15:clr>
            <a:srgbClr val="A4A3A4"/>
          </p15:clr>
        </p15:guide>
        <p15:guide id="36" pos="185">
          <p15:clr>
            <a:srgbClr val="A4A3A4"/>
          </p15:clr>
        </p15:guide>
        <p15:guide id="37" orient="horz" pos="4135">
          <p15:clr>
            <a:srgbClr val="A4A3A4"/>
          </p15:clr>
        </p15:guide>
        <p15:guide id="3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7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6.xml"/><Relationship Id="rId6" Type="http://schemas.openxmlformats.org/officeDocument/2006/relationships/hyperlink" Target="https://developer.microsoft.com/en-us/graph/connectors" TargetMode="External"/><Relationship Id="rId11" Type="http://schemas.openxmlformats.org/officeDocument/2006/relationships/image" Target="../media/image43.png"/><Relationship Id="rId5" Type="http://schemas.openxmlformats.org/officeDocument/2006/relationships/hyperlink" Target="https://developers.deutschebahn.com/db-api-marketplace/apis/frontpage" TargetMode="External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4C3B78-154F-A596-34F2-61C1E5FDAE65}"/>
              </a:ext>
            </a:extLst>
          </p:cNvPr>
          <p:cNvSpPr txBox="1"/>
          <p:nvPr/>
        </p:nvSpPr>
        <p:spPr>
          <a:xfrm>
            <a:off x="3758473" y="2292418"/>
            <a:ext cx="7778456" cy="527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3648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29" b="1" i="0" u="none" strike="noStrike" kern="1200" cap="none" spc="0" normalizeH="0" baseline="0" noProof="0">
                <a:ln>
                  <a:noFill/>
                </a:ln>
                <a:gradFill>
                  <a:gsLst>
                    <a:gs pos="4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Arial" panose="020B0604020202020204" pitchFamily="34" charset="0"/>
              </a:rPr>
              <a:t>Augment your copilot to access multiple APIs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D587D-AF1D-96B2-9F51-C1A82009FBD4}"/>
              </a:ext>
            </a:extLst>
          </p:cNvPr>
          <p:cNvSpPr txBox="1"/>
          <p:nvPr/>
        </p:nvSpPr>
        <p:spPr>
          <a:xfrm>
            <a:off x="3758472" y="4757239"/>
            <a:ext cx="7405008" cy="527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3648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29" b="1" i="0" u="none" strike="noStrike" kern="1200" cap="none" spc="0" normalizeH="0" baseline="0" noProof="0">
                <a:ln>
                  <a:noFill/>
                </a:ln>
                <a:gradFill>
                  <a:gsLst>
                    <a:gs pos="4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Arial" panose="020B0604020202020204" pitchFamily="34" charset="0"/>
              </a:rPr>
              <a:t>Retrieve useful </a:t>
            </a:r>
            <a:r>
              <a:rPr lang="en-US" sz="2829" b="1">
                <a:gradFill>
                  <a:gsLst>
                    <a:gs pos="4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Arial" panose="020B0604020202020204" pitchFamily="34" charset="0"/>
              </a:rPr>
              <a:t>data</a:t>
            </a:r>
            <a:r>
              <a:rPr kumimoji="0" lang="en-US" sz="2829" b="1" i="0" u="none" strike="noStrike" kern="1200" cap="none" spc="0" normalizeH="0" baseline="0" noProof="0">
                <a:ln>
                  <a:noFill/>
                </a:ln>
                <a:gradFill>
                  <a:gsLst>
                    <a:gs pos="4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Arial" panose="020B0604020202020204" pitchFamily="34" charset="0"/>
              </a:rPr>
              <a:t> in multiple formats*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619F1E-5EFF-8544-AF15-10B2BC559EA3}"/>
              </a:ext>
            </a:extLst>
          </p:cNvPr>
          <p:cNvSpPr txBox="1"/>
          <p:nvPr/>
        </p:nvSpPr>
        <p:spPr>
          <a:xfrm>
            <a:off x="3758472" y="3106877"/>
            <a:ext cx="8384246" cy="527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3648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29" b="1" i="0" u="none" strike="noStrike" kern="1200" cap="none" spc="0" normalizeH="0" baseline="0" noProof="0">
                <a:ln>
                  <a:noFill/>
                </a:ln>
                <a:gradFill>
                  <a:gsLst>
                    <a:gs pos="4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Arial" panose="020B0604020202020204" pitchFamily="34" charset="0"/>
              </a:rPr>
              <a:t>Perform complex computations and data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5C3D6-99F1-1D8E-6F3B-B872A89FD8E6}"/>
              </a:ext>
            </a:extLst>
          </p:cNvPr>
          <p:cNvSpPr txBox="1"/>
          <p:nvPr/>
        </p:nvSpPr>
        <p:spPr>
          <a:xfrm>
            <a:off x="3758472" y="3932058"/>
            <a:ext cx="7405008" cy="527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3648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29" b="1" i="0" u="none" strike="noStrike" kern="1200" cap="none" spc="0" normalizeH="0" baseline="0" noProof="0">
                <a:ln>
                  <a:noFill/>
                </a:ln>
                <a:gradFill>
                  <a:gsLst>
                    <a:gs pos="4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Arial" panose="020B0604020202020204" pitchFamily="34" charset="0"/>
              </a:rPr>
              <a:t>Safely act on the user’s behalf</a:t>
            </a:r>
          </a:p>
        </p:txBody>
      </p: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25B7E841-18BC-F4B0-C883-6594AC4492A7}"/>
              </a:ext>
            </a:extLst>
          </p:cNvPr>
          <p:cNvSpPr/>
          <p:nvPr/>
        </p:nvSpPr>
        <p:spPr bwMode="auto">
          <a:xfrm>
            <a:off x="462626" y="3022335"/>
            <a:ext cx="3095533" cy="69679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0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2995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85" b="1" i="0" u="none" strike="noStrike" kern="1200" cap="none" spc="0" normalizeH="0" baseline="0" noProof="0">
                <a:ln>
                  <a:noFill/>
                </a:ln>
                <a:gradFill>
                  <a:gsLst>
                    <a:gs pos="62644">
                      <a:srgbClr val="000000"/>
                    </a:gs>
                    <a:gs pos="40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Segoe UI" pitchFamily="34" charset="0"/>
              </a:rPr>
              <a:t>Assistants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C9F75-4A83-0F08-8E23-4F93EC18B3F5}"/>
              </a:ext>
            </a:extLst>
          </p:cNvPr>
          <p:cNvSpPr txBox="1"/>
          <p:nvPr/>
        </p:nvSpPr>
        <p:spPr>
          <a:xfrm>
            <a:off x="3758472" y="1546964"/>
            <a:ext cx="8002997" cy="527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33648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29" b="1" i="0" u="none" strike="noStrike" kern="1200" cap="none" spc="0" normalizeH="0" baseline="0" noProof="0">
                <a:ln>
                  <a:noFill/>
                </a:ln>
                <a:gradFill>
                  <a:gsLst>
                    <a:gs pos="40000">
                      <a:srgbClr val="FFFFFF"/>
                    </a:gs>
                    <a:gs pos="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 pitchFamily="2" charset="0"/>
                <a:ea typeface="+mn-ea"/>
                <a:cs typeface="Arial" panose="020B0604020202020204" pitchFamily="34" charset="0"/>
              </a:rPr>
              <a:t>Build sophisticated stateful assistants faster</a:t>
            </a:r>
          </a:p>
        </p:txBody>
      </p:sp>
    </p:spTree>
    <p:extLst>
      <p:ext uri="{BB962C8B-B14F-4D97-AF65-F5344CB8AC3E}">
        <p14:creationId xmlns:p14="http://schemas.microsoft.com/office/powerpoint/2010/main" val="2838091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16">
            <a:extLst>
              <a:ext uri="{FF2B5EF4-FFF2-40B4-BE49-F238E27FC236}">
                <a16:creationId xmlns:a16="http://schemas.microsoft.com/office/drawing/2014/main" id="{8935CC4B-36AF-22BA-841F-72838CED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52731" y="5330687"/>
            <a:ext cx="7104378" cy="963140"/>
          </a:xfrm>
          <a:prstGeom prst="roundRect">
            <a:avLst>
              <a:gd name="adj" fmla="val 25134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90500" dist="63500" dir="2700000" algn="tl" rotWithShape="0">
              <a:schemeClr val="bg1">
                <a:lumMod val="50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7" name="Rectangle: Rounded Corners 36">
            <a:extLst>
              <a:ext uri="{FF2B5EF4-FFF2-40B4-BE49-F238E27FC236}">
                <a16:creationId xmlns:a16="http://schemas.microsoft.com/office/drawing/2014/main" id="{99CDE063-4DEE-8146-D4CD-7ABFDAE89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185" y="3639681"/>
            <a:ext cx="6896816" cy="340564"/>
          </a:xfrm>
          <a:prstGeom prst="roundRect">
            <a:avLst>
              <a:gd name="adj" fmla="val 50000"/>
            </a:avLst>
          </a:prstGeom>
          <a:gradFill>
            <a:gsLst>
              <a:gs pos="10000">
                <a:srgbClr val="C5B4E3"/>
              </a:gs>
              <a:gs pos="40000">
                <a:srgbClr val="8DC8E8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400">
              <a:solidFill>
                <a:srgbClr val="000000"/>
              </a:solidFill>
              <a:latin typeface="Segoe UI Semi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Rectangle: Rounded Corners 36">
            <a:extLst>
              <a:ext uri="{FF2B5EF4-FFF2-40B4-BE49-F238E27FC236}">
                <a16:creationId xmlns:a16="http://schemas.microsoft.com/office/drawing/2014/main" id="{F8922341-65BC-2600-BC52-AA3989A21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185" y="4039852"/>
            <a:ext cx="6896816" cy="340564"/>
          </a:xfrm>
          <a:prstGeom prst="roundRect">
            <a:avLst>
              <a:gd name="adj" fmla="val 50000"/>
            </a:avLst>
          </a:prstGeom>
          <a:gradFill>
            <a:gsLst>
              <a:gs pos="10000">
                <a:srgbClr val="C5B4E3"/>
              </a:gs>
              <a:gs pos="40000">
                <a:srgbClr val="8DC8E8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GB" sz="1400">
              <a:solidFill>
                <a:srgbClr val="000000"/>
              </a:solidFill>
              <a:latin typeface="Segoe UI Semi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76FD8274-E7E6-DE83-AE3E-B42D45C94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310812" cy="5539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/>
          </a:p>
        </p:txBody>
      </p:sp>
      <p:sp>
        <p:nvSpPr>
          <p:cNvPr id="14" name="Rectangle: Rounded Corners 36">
            <a:extLst>
              <a:ext uri="{FF2B5EF4-FFF2-40B4-BE49-F238E27FC236}">
                <a16:creationId xmlns:a16="http://schemas.microsoft.com/office/drawing/2014/main" id="{EA23AE7D-E242-8C67-F91A-E4D1293E409D}"/>
              </a:ext>
            </a:extLst>
          </p:cNvPr>
          <p:cNvSpPr/>
          <p:nvPr/>
        </p:nvSpPr>
        <p:spPr>
          <a:xfrm>
            <a:off x="656512" y="1368933"/>
            <a:ext cx="6896816" cy="340564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>
                <a:solidFill>
                  <a:srgbClr val="FFFFFF"/>
                </a:soli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Microsoft Copilot Extensibility</a:t>
            </a:r>
          </a:p>
        </p:txBody>
      </p:sp>
      <p:sp>
        <p:nvSpPr>
          <p:cNvPr id="15" name="Rectangle: Rounded Corners 36">
            <a:extLst>
              <a:ext uri="{FF2B5EF4-FFF2-40B4-BE49-F238E27FC236}">
                <a16:creationId xmlns:a16="http://schemas.microsoft.com/office/drawing/2014/main" id="{2F42312C-7197-E7FC-AE14-1B090299BAFF}"/>
              </a:ext>
            </a:extLst>
          </p:cNvPr>
          <p:cNvSpPr/>
          <p:nvPr/>
        </p:nvSpPr>
        <p:spPr>
          <a:xfrm>
            <a:off x="656512" y="1800419"/>
            <a:ext cx="6896816" cy="340564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>
                <a:solidFill>
                  <a:srgbClr val="FFFFFF"/>
                </a:soli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Copilots</a:t>
            </a:r>
          </a:p>
        </p:txBody>
      </p:sp>
      <p:grpSp>
        <p:nvGrpSpPr>
          <p:cNvPr id="16" name="Group 15" descr="A bi directional arrow">
            <a:extLst>
              <a:ext uri="{FF2B5EF4-FFF2-40B4-BE49-F238E27FC236}">
                <a16:creationId xmlns:a16="http://schemas.microsoft.com/office/drawing/2014/main" id="{D9AC1EB0-FCA5-60FD-E128-CDC065334EB5}"/>
              </a:ext>
            </a:extLst>
          </p:cNvPr>
          <p:cNvGrpSpPr/>
          <p:nvPr/>
        </p:nvGrpSpPr>
        <p:grpSpPr>
          <a:xfrm>
            <a:off x="3999566" y="2298012"/>
            <a:ext cx="210709" cy="283432"/>
            <a:chOff x="4032059" y="2547938"/>
            <a:chExt cx="210709" cy="28343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4E0A83-601E-A095-2643-3BA3A9FFD9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2768" y="2547938"/>
              <a:ext cx="0" cy="283432"/>
            </a:xfrm>
            <a:prstGeom prst="straightConnector1">
              <a:avLst/>
            </a:prstGeom>
            <a:ln w="19050" cap="rnd">
              <a:gradFill flip="none" rotWithShape="1">
                <a:gsLst>
                  <a:gs pos="0">
                    <a:srgbClr val="D59ED7"/>
                  </a:gs>
                  <a:gs pos="70000">
                    <a:srgbClr val="8DC8E8"/>
                  </a:gs>
                </a:gsLst>
                <a:lin ang="16200000" scaled="1"/>
                <a:tileRect/>
              </a:gradFill>
              <a:headEnd type="arrow" w="lg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9D8A964-A4A0-0A2A-5FFB-ACD6CC819F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2059" y="2547938"/>
              <a:ext cx="0" cy="283432"/>
            </a:xfrm>
            <a:prstGeom prst="straightConnector1">
              <a:avLst/>
            </a:prstGeom>
            <a:ln w="19050" cap="rnd">
              <a:gradFill flip="none" rotWithShape="1">
                <a:gsLst>
                  <a:gs pos="0">
                    <a:srgbClr val="D59ED7"/>
                  </a:gs>
                  <a:gs pos="70000">
                    <a:srgbClr val="8DC8E8"/>
                  </a:gs>
                </a:gsLst>
                <a:lin ang="16200000" scaled="1"/>
                <a:tileRect/>
              </a:gradFill>
              <a:headEnd type="arrow" w="lg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: Rounded Corners 36">
            <a:extLst>
              <a:ext uri="{FF2B5EF4-FFF2-40B4-BE49-F238E27FC236}">
                <a16:creationId xmlns:a16="http://schemas.microsoft.com/office/drawing/2014/main" id="{D4B96F12-447B-B853-ED1D-EC971672180B}"/>
              </a:ext>
            </a:extLst>
          </p:cNvPr>
          <p:cNvSpPr/>
          <p:nvPr/>
        </p:nvSpPr>
        <p:spPr>
          <a:xfrm>
            <a:off x="648185" y="2909346"/>
            <a:ext cx="6896816" cy="340564"/>
          </a:xfrm>
          <a:prstGeom prst="roundRect">
            <a:avLst>
              <a:gd name="adj" fmla="val 50000"/>
            </a:avLst>
          </a:prstGeom>
          <a:gradFill>
            <a:gsLst>
              <a:gs pos="10000">
                <a:srgbClr val="C5B4E3"/>
              </a:gs>
              <a:gs pos="40000">
                <a:srgbClr val="8DC8E8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>
                <a:solidFill>
                  <a:srgbClr val="000000"/>
                </a:soli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Instructions (Meta Prompt)</a:t>
            </a:r>
          </a:p>
        </p:txBody>
      </p:sp>
      <p:grpSp>
        <p:nvGrpSpPr>
          <p:cNvPr id="21" name="Group 20" descr="A bi directional arrow">
            <a:extLst>
              <a:ext uri="{FF2B5EF4-FFF2-40B4-BE49-F238E27FC236}">
                <a16:creationId xmlns:a16="http://schemas.microsoft.com/office/drawing/2014/main" id="{BBEAED31-0B26-9C0F-5627-1C4050676842}"/>
              </a:ext>
            </a:extLst>
          </p:cNvPr>
          <p:cNvGrpSpPr/>
          <p:nvPr/>
        </p:nvGrpSpPr>
        <p:grpSpPr>
          <a:xfrm>
            <a:off x="3991239" y="3322130"/>
            <a:ext cx="210709" cy="283432"/>
            <a:chOff x="4032059" y="3818428"/>
            <a:chExt cx="210709" cy="283432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A79A603-D589-FF1E-4487-4103265E935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2768" y="3818428"/>
              <a:ext cx="0" cy="283432"/>
            </a:xfrm>
            <a:prstGeom prst="straightConnector1">
              <a:avLst/>
            </a:prstGeom>
            <a:ln w="19050" cap="rnd">
              <a:gradFill flip="none" rotWithShape="1">
                <a:gsLst>
                  <a:gs pos="0">
                    <a:srgbClr val="D59ED7"/>
                  </a:gs>
                  <a:gs pos="70000">
                    <a:srgbClr val="8DC8E8"/>
                  </a:gs>
                </a:gsLst>
                <a:lin ang="16200000" scaled="1"/>
                <a:tileRect/>
              </a:gradFill>
              <a:headEnd type="arrow" w="lg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C08C5DD-5AEA-2D4A-8937-79C70D5B0A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2059" y="3818428"/>
              <a:ext cx="0" cy="283432"/>
            </a:xfrm>
            <a:prstGeom prst="straightConnector1">
              <a:avLst/>
            </a:prstGeom>
            <a:ln w="19050" cap="rnd">
              <a:gradFill flip="none" rotWithShape="1">
                <a:gsLst>
                  <a:gs pos="0">
                    <a:srgbClr val="D59ED7"/>
                  </a:gs>
                  <a:gs pos="70000">
                    <a:srgbClr val="8DC8E8"/>
                  </a:gs>
                </a:gsLst>
                <a:lin ang="16200000" scaled="1"/>
                <a:tileRect/>
              </a:gradFill>
              <a:headEnd type="arrow" w="lg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: Rounded Corners 36">
            <a:extLst>
              <a:ext uri="{FF2B5EF4-FFF2-40B4-BE49-F238E27FC236}">
                <a16:creationId xmlns:a16="http://schemas.microsoft.com/office/drawing/2014/main" id="{BC5CAD6C-DD7C-D4D6-8A87-12E7C516313C}"/>
              </a:ext>
            </a:extLst>
          </p:cNvPr>
          <p:cNvSpPr/>
          <p:nvPr/>
        </p:nvSpPr>
        <p:spPr>
          <a:xfrm>
            <a:off x="2388055" y="3639681"/>
            <a:ext cx="3417076" cy="3405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400">
                <a:solidFill>
                  <a:srgbClr val="000000"/>
                </a:soli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Function Calling</a:t>
            </a:r>
          </a:p>
        </p:txBody>
      </p:sp>
      <p:sp>
        <p:nvSpPr>
          <p:cNvPr id="26" name="Rectangle: Rounded Corners 36">
            <a:extLst>
              <a:ext uri="{FF2B5EF4-FFF2-40B4-BE49-F238E27FC236}">
                <a16:creationId xmlns:a16="http://schemas.microsoft.com/office/drawing/2014/main" id="{17DED8BE-49AE-B06E-36EB-24921303FBE5}"/>
              </a:ext>
            </a:extLst>
          </p:cNvPr>
          <p:cNvSpPr/>
          <p:nvPr/>
        </p:nvSpPr>
        <p:spPr>
          <a:xfrm>
            <a:off x="2203006" y="4039852"/>
            <a:ext cx="3852171" cy="3405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>
                <a:solidFill>
                  <a:srgbClr val="000000"/>
                </a:soli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Code Interpreter</a:t>
            </a:r>
          </a:p>
        </p:txBody>
      </p:sp>
      <p:grpSp>
        <p:nvGrpSpPr>
          <p:cNvPr id="28" name="Group 27" descr="A bi directional arrow">
            <a:extLst>
              <a:ext uri="{FF2B5EF4-FFF2-40B4-BE49-F238E27FC236}">
                <a16:creationId xmlns:a16="http://schemas.microsoft.com/office/drawing/2014/main" id="{6F20222C-213B-7B28-03A9-07938FF06794}"/>
              </a:ext>
            </a:extLst>
          </p:cNvPr>
          <p:cNvGrpSpPr/>
          <p:nvPr/>
        </p:nvGrpSpPr>
        <p:grpSpPr>
          <a:xfrm>
            <a:off x="3999566" y="5040630"/>
            <a:ext cx="210709" cy="283432"/>
            <a:chOff x="4032059" y="2547938"/>
            <a:chExt cx="210709" cy="28343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B5A03A1-8A2B-3E77-8F0D-0A6874B4D49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42768" y="2547938"/>
              <a:ext cx="0" cy="283432"/>
            </a:xfrm>
            <a:prstGeom prst="straightConnector1">
              <a:avLst/>
            </a:prstGeom>
            <a:ln w="19050" cap="rnd">
              <a:gradFill flip="none" rotWithShape="1">
                <a:gsLst>
                  <a:gs pos="0">
                    <a:srgbClr val="D59ED7"/>
                  </a:gs>
                  <a:gs pos="70000">
                    <a:srgbClr val="8DC8E8"/>
                  </a:gs>
                </a:gsLst>
                <a:lin ang="16200000" scaled="1"/>
                <a:tileRect/>
              </a:gradFill>
              <a:headEnd type="arrow" w="lg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1105013-79E5-E653-7D00-6D7B400442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32059" y="2547938"/>
              <a:ext cx="0" cy="283432"/>
            </a:xfrm>
            <a:prstGeom prst="straightConnector1">
              <a:avLst/>
            </a:prstGeom>
            <a:ln w="19050" cap="rnd">
              <a:gradFill flip="none" rotWithShape="1">
                <a:gsLst>
                  <a:gs pos="0">
                    <a:srgbClr val="D59ED7"/>
                  </a:gs>
                  <a:gs pos="70000">
                    <a:srgbClr val="8DC8E8"/>
                  </a:gs>
                </a:gsLst>
                <a:lin ang="16200000" scaled="1"/>
                <a:tileRect/>
              </a:gradFill>
              <a:headEnd type="arrow" w="lg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: Rounded Corners 36">
            <a:extLst>
              <a:ext uri="{FF2B5EF4-FFF2-40B4-BE49-F238E27FC236}">
                <a16:creationId xmlns:a16="http://schemas.microsoft.com/office/drawing/2014/main" id="{E9F5D545-0C57-2983-8084-6B66E3AF1466}"/>
              </a:ext>
            </a:extLst>
          </p:cNvPr>
          <p:cNvSpPr/>
          <p:nvPr/>
        </p:nvSpPr>
        <p:spPr>
          <a:xfrm>
            <a:off x="656512" y="5522238"/>
            <a:ext cx="6896816" cy="340564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400">
                <a:solidFill>
                  <a:srgbClr val="FFFFFF"/>
                </a:solidFill>
                <a:latin typeface="Segoe UI Semibold"/>
                <a:ea typeface="Open Sans"/>
                <a:cs typeface="Open Sans"/>
              </a:rPr>
              <a:t>Foundation models</a:t>
            </a:r>
          </a:p>
        </p:txBody>
      </p:sp>
      <p:sp>
        <p:nvSpPr>
          <p:cNvPr id="32" name="Rectangle: Rounded Corners 36">
            <a:extLst>
              <a:ext uri="{FF2B5EF4-FFF2-40B4-BE49-F238E27FC236}">
                <a16:creationId xmlns:a16="http://schemas.microsoft.com/office/drawing/2014/main" id="{C9CB0C99-AE75-23CE-243A-B587C1765364}"/>
              </a:ext>
            </a:extLst>
          </p:cNvPr>
          <p:cNvSpPr/>
          <p:nvPr/>
        </p:nvSpPr>
        <p:spPr>
          <a:xfrm>
            <a:off x="656512" y="5922409"/>
            <a:ext cx="6896816" cy="340564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400">
                <a:solidFill>
                  <a:srgbClr val="FFFFFF"/>
                </a:soli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AI infrastructure</a:t>
            </a:r>
          </a:p>
        </p:txBody>
      </p:sp>
      <p:sp>
        <p:nvSpPr>
          <p:cNvPr id="36" name="Rectangle: Rounded Corners 36">
            <a:extLst>
              <a:ext uri="{FF2B5EF4-FFF2-40B4-BE49-F238E27FC236}">
                <a16:creationId xmlns:a16="http://schemas.microsoft.com/office/drawing/2014/main" id="{BB8DC586-4EAD-506E-3ABA-964AF3C43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184" y="4442325"/>
            <a:ext cx="6896816" cy="340564"/>
          </a:xfrm>
          <a:prstGeom prst="roundRect">
            <a:avLst>
              <a:gd name="adj" fmla="val 50000"/>
            </a:avLst>
          </a:prstGeom>
          <a:gradFill>
            <a:gsLst>
              <a:gs pos="10000">
                <a:srgbClr val="C5B4E3"/>
              </a:gs>
              <a:gs pos="40000">
                <a:srgbClr val="8DC8E8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1400">
              <a:solidFill>
                <a:srgbClr val="000000"/>
              </a:solidFill>
              <a:latin typeface="Segoe UI Semi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AD6296F-DC94-38A4-BC98-176B2DE84803}"/>
              </a:ext>
            </a:extLst>
          </p:cNvPr>
          <p:cNvSpPr/>
          <p:nvPr/>
        </p:nvSpPr>
        <p:spPr>
          <a:xfrm>
            <a:off x="2203005" y="4431765"/>
            <a:ext cx="3852171" cy="34056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49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sz="1400">
                <a:solidFill>
                  <a:srgbClr val="000000"/>
                </a:soli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Knowledge Retrieval</a:t>
            </a:r>
          </a:p>
        </p:txBody>
      </p:sp>
      <p:cxnSp>
        <p:nvCxnSpPr>
          <p:cNvPr id="24" name="Straight Arrow Connector 23" descr="An arrow pointing upwards">
            <a:extLst>
              <a:ext uri="{FF2B5EF4-FFF2-40B4-BE49-F238E27FC236}">
                <a16:creationId xmlns:a16="http://schemas.microsoft.com/office/drawing/2014/main" id="{B809B5E1-3D26-2847-882C-98261F127DAB}"/>
              </a:ext>
            </a:extLst>
          </p:cNvPr>
          <p:cNvCxnSpPr>
            <a:cxnSpLocks/>
          </p:cNvCxnSpPr>
          <p:nvPr/>
        </p:nvCxnSpPr>
        <p:spPr>
          <a:xfrm flipH="1">
            <a:off x="925205" y="3748042"/>
            <a:ext cx="0" cy="914400"/>
          </a:xfrm>
          <a:prstGeom prst="straightConnector1">
            <a:avLst/>
          </a:prstGeom>
          <a:ln w="19050" cap="rnd">
            <a:solidFill>
              <a:srgbClr val="091F2C"/>
            </a:solidFill>
            <a:headEnd type="arrow" w="lg" len="sm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 descr="An arrow pointing downwards">
            <a:extLst>
              <a:ext uri="{FF2B5EF4-FFF2-40B4-BE49-F238E27FC236}">
                <a16:creationId xmlns:a16="http://schemas.microsoft.com/office/drawing/2014/main" id="{F05CFB45-3D7A-29DC-12EF-0EA4D36BE663}"/>
              </a:ext>
            </a:extLst>
          </p:cNvPr>
          <p:cNvCxnSpPr>
            <a:cxnSpLocks/>
          </p:cNvCxnSpPr>
          <p:nvPr/>
        </p:nvCxnSpPr>
        <p:spPr>
          <a:xfrm flipH="1" flipV="1">
            <a:off x="7256108" y="3748042"/>
            <a:ext cx="0" cy="914400"/>
          </a:xfrm>
          <a:prstGeom prst="straightConnector1">
            <a:avLst/>
          </a:prstGeom>
          <a:ln w="19050" cap="rnd">
            <a:solidFill>
              <a:srgbClr val="091F2C"/>
            </a:solidFill>
            <a:headEnd type="arrow" w="lg" len="sm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2">
            <a:extLst>
              <a:ext uri="{FF2B5EF4-FFF2-40B4-BE49-F238E27FC236}">
                <a16:creationId xmlns:a16="http://schemas.microsoft.com/office/drawing/2014/main" id="{2C7D351C-ED16-A65E-10D9-9DD1CEE25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3" y="1202173"/>
            <a:ext cx="7104378" cy="1039559"/>
          </a:xfrm>
          <a:prstGeom prst="roundRect">
            <a:avLst>
              <a:gd name="adj" fmla="val 25134"/>
            </a:avLst>
          </a:prstGeom>
          <a:noFill/>
          <a:ln w="19050">
            <a:solidFill>
              <a:srgbClr val="156082"/>
            </a:solidFill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F312E79-B86C-68F0-020D-70A0B4459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804071" y="1059719"/>
            <a:ext cx="630304" cy="246221"/>
          </a:xfrm>
          <a:prstGeom prst="rect">
            <a:avLst/>
          </a:prstGeom>
          <a:solidFill>
            <a:schemeClr val="bg1"/>
          </a:solidFill>
          <a:ln w="25400" cap="rnd">
            <a:noFill/>
            <a:headEnd type="none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algn="ctr" defTabSz="72525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gradFill>
                  <a:gsLst>
                    <a:gs pos="74138">
                      <a:srgbClr val="FFFFFF"/>
                    </a:gs>
                    <a:gs pos="5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cs typeface="Segoe UI"/>
              </a:defRPr>
            </a:lvl1pPr>
          </a:lstStyle>
          <a:p>
            <a:pPr marL="0" marR="0" lvl="0" indent="0" algn="ctr" defTabSz="7252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Apps</a:t>
            </a:r>
          </a:p>
        </p:txBody>
      </p:sp>
      <p:sp>
        <p:nvSpPr>
          <p:cNvPr id="47" name="Rounded Rectangle 2">
            <a:extLst>
              <a:ext uri="{FF2B5EF4-FFF2-40B4-BE49-F238E27FC236}">
                <a16:creationId xmlns:a16="http://schemas.microsoft.com/office/drawing/2014/main" id="{BDDB0769-44A3-8B6D-CCFA-8EA729448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62807" y="2743785"/>
            <a:ext cx="7268783" cy="2227685"/>
          </a:xfrm>
          <a:prstGeom prst="roundRect">
            <a:avLst>
              <a:gd name="adj" fmla="val 25134"/>
            </a:avLst>
          </a:prstGeom>
          <a:noFill/>
          <a:ln w="19050">
            <a:solidFill>
              <a:srgbClr val="156082"/>
            </a:solidFill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08AA08B-73E1-39A7-C7CC-EF6499C5D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122413" y="2607965"/>
            <a:ext cx="2036077" cy="246221"/>
          </a:xfrm>
          <a:prstGeom prst="rect">
            <a:avLst/>
          </a:prstGeom>
          <a:solidFill>
            <a:schemeClr val="bg1"/>
          </a:solidFill>
          <a:ln w="25400" cap="rnd">
            <a:noFill/>
            <a:headEnd type="none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algn="ctr" defTabSz="72525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gradFill>
                  <a:gsLst>
                    <a:gs pos="74138">
                      <a:srgbClr val="FFFFFF"/>
                    </a:gs>
                    <a:gs pos="5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cs typeface="Segoe UI"/>
              </a:defRPr>
            </a:lvl1pPr>
          </a:lstStyle>
          <a:p>
            <a:pPr marL="0" marR="0" lvl="0" indent="0" algn="ctr" defTabSz="72525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DC8E8"/>
                </a:soli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AI orchestration</a:t>
            </a:r>
          </a:p>
        </p:txBody>
      </p:sp>
      <p:sp>
        <p:nvSpPr>
          <p:cNvPr id="49" name="Rounded Rectangle 2">
            <a:extLst>
              <a:ext uri="{FF2B5EF4-FFF2-40B4-BE49-F238E27FC236}">
                <a16:creationId xmlns:a16="http://schemas.microsoft.com/office/drawing/2014/main" id="{2E874885-55E1-224E-0AB7-6701C94E1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67034" y="5361241"/>
            <a:ext cx="7104378" cy="1039559"/>
          </a:xfrm>
          <a:prstGeom prst="roundRect">
            <a:avLst>
              <a:gd name="adj" fmla="val 25134"/>
            </a:avLst>
          </a:prstGeom>
          <a:noFill/>
          <a:ln w="19050">
            <a:solidFill>
              <a:srgbClr val="156082"/>
            </a:solidFill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0" name="Title 3">
            <a:extLst>
              <a:ext uri="{FF2B5EF4-FFF2-40B4-BE49-F238E27FC236}">
                <a16:creationId xmlns:a16="http://schemas.microsoft.com/office/drawing/2014/main" id="{B309446E-46AC-4F0B-E527-1173D30DDB5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693683" y="470228"/>
            <a:ext cx="11205392" cy="85259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Assistants Stack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Segoe UI Semibold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B55A80D-7E52-8229-3697-F06660654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846485" y="1181716"/>
            <a:ext cx="254003" cy="1039559"/>
            <a:chOff x="8556293" y="1982650"/>
            <a:chExt cx="254003" cy="103955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8D074B2-6EFF-B95C-34DF-F15D27110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0296" y="2109651"/>
              <a:ext cx="0" cy="809412"/>
            </a:xfrm>
            <a:prstGeom prst="line">
              <a:avLst/>
            </a:prstGeom>
            <a:ln w="12700" cap="rnd">
              <a:solidFill>
                <a:srgbClr val="8DC8E8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7E7B02FA-F807-AD40-D909-D89B7FCF167A}"/>
                </a:ext>
              </a:extLst>
            </p:cNvPr>
            <p:cNvSpPr/>
            <p:nvPr/>
          </p:nvSpPr>
          <p:spPr>
            <a:xfrm>
              <a:off x="8556293" y="1982650"/>
              <a:ext cx="254003" cy="254003"/>
            </a:xfrm>
            <a:prstGeom prst="arc">
              <a:avLst/>
            </a:prstGeom>
            <a:ln w="12700" cap="rnd">
              <a:solidFill>
                <a:srgbClr val="8DC8E8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13053A5-2E59-F7F3-45B8-7C517694D933}"/>
                </a:ext>
              </a:extLst>
            </p:cNvPr>
            <p:cNvSpPr/>
            <p:nvPr/>
          </p:nvSpPr>
          <p:spPr>
            <a:xfrm flipV="1">
              <a:off x="8556293" y="2768206"/>
              <a:ext cx="254003" cy="254003"/>
            </a:xfrm>
            <a:prstGeom prst="arc">
              <a:avLst/>
            </a:prstGeom>
            <a:ln w="12700" cap="rnd">
              <a:solidFill>
                <a:srgbClr val="8DC8E8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8" name="Rectangle: Rounded Corners 8">
            <a:extLst>
              <a:ext uri="{FF2B5EF4-FFF2-40B4-BE49-F238E27FC236}">
                <a16:creationId xmlns:a16="http://schemas.microsoft.com/office/drawing/2014/main" id="{C56EB169-10B7-AD80-4AD9-BE8A4DD92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15404" y="1409274"/>
            <a:ext cx="1649864" cy="5844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Microsoft Copilots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+ your copilots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6745A32-D1C3-2BE2-90A9-82C61C908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836046" y="3666045"/>
            <a:ext cx="254003" cy="1039559"/>
            <a:chOff x="8556293" y="1982650"/>
            <a:chExt cx="254003" cy="1039559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DA637C8-7636-0470-B460-0A0AEC3E85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10296" y="2109651"/>
              <a:ext cx="0" cy="809412"/>
            </a:xfrm>
            <a:prstGeom prst="line">
              <a:avLst/>
            </a:prstGeom>
            <a:ln w="12700" cap="rnd">
              <a:solidFill>
                <a:srgbClr val="8DC8E8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332741C2-0EC0-BC81-4E30-4F69C99342C2}"/>
                </a:ext>
              </a:extLst>
            </p:cNvPr>
            <p:cNvSpPr/>
            <p:nvPr/>
          </p:nvSpPr>
          <p:spPr>
            <a:xfrm>
              <a:off x="8556293" y="1982650"/>
              <a:ext cx="254003" cy="254003"/>
            </a:xfrm>
            <a:prstGeom prst="arc">
              <a:avLst/>
            </a:prstGeom>
            <a:ln w="12700" cap="rnd">
              <a:solidFill>
                <a:srgbClr val="8DC8E8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0868B857-B9CF-0F9B-635D-419C2B64FEB1}"/>
                </a:ext>
              </a:extLst>
            </p:cNvPr>
            <p:cNvSpPr/>
            <p:nvPr/>
          </p:nvSpPr>
          <p:spPr>
            <a:xfrm flipV="1">
              <a:off x="8556293" y="2768206"/>
              <a:ext cx="254003" cy="254003"/>
            </a:xfrm>
            <a:prstGeom prst="arc">
              <a:avLst/>
            </a:prstGeom>
            <a:ln w="12700" cap="rnd">
              <a:solidFill>
                <a:srgbClr val="8DC8E8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3" name="Rectangle: Rounded Corners 8">
            <a:extLst>
              <a:ext uri="{FF2B5EF4-FFF2-40B4-BE49-F238E27FC236}">
                <a16:creationId xmlns:a16="http://schemas.microsoft.com/office/drawing/2014/main" id="{B9E70505-8322-BD53-9D92-FD1A663F4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04965" y="3893603"/>
            <a:ext cx="1649864" cy="5844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/>
            </a:pPr>
            <a:r>
              <a:rPr lang="en-US" sz="1400">
                <a:solidFill>
                  <a:srgbClr val="FFFFFF"/>
                </a:solidFill>
                <a:latin typeface="Segoe UI Semibold"/>
                <a:ea typeface="Open Sans"/>
                <a:cs typeface="Open Sans"/>
              </a:rPr>
              <a:t>Assistant</a:t>
            </a:r>
          </a:p>
          <a:p>
            <a:pPr defTabSz="932472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latin typeface="Segoe UI Semibold"/>
                <a:ea typeface="Open Sans"/>
                <a:cs typeface="Open Sans"/>
              </a:rPr>
              <a:t>Tools</a:t>
            </a:r>
          </a:p>
        </p:txBody>
      </p:sp>
      <p:grpSp>
        <p:nvGrpSpPr>
          <p:cNvPr id="58" name="!! 2">
            <a:extLst>
              <a:ext uri="{FF2B5EF4-FFF2-40B4-BE49-F238E27FC236}">
                <a16:creationId xmlns:a16="http://schemas.microsoft.com/office/drawing/2014/main" id="{2EB4A4C1-6983-D4F7-1F8D-7A17E656D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59004" y="2622472"/>
            <a:ext cx="254003" cy="3638315"/>
            <a:chOff x="8556293" y="3468643"/>
            <a:chExt cx="254003" cy="3638315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A3356A2-BDF9-86CB-B467-876C3DA7DB44}"/>
                </a:ext>
              </a:extLst>
            </p:cNvPr>
            <p:cNvCxnSpPr>
              <a:cxnSpLocks/>
              <a:stCxn id="26" idx="2"/>
              <a:endCxn id="25" idx="2"/>
            </p:cNvCxnSpPr>
            <p:nvPr/>
          </p:nvCxnSpPr>
          <p:spPr>
            <a:xfrm flipV="1">
              <a:off x="8810296" y="3595645"/>
              <a:ext cx="0" cy="3384311"/>
            </a:xfrm>
            <a:prstGeom prst="line">
              <a:avLst/>
            </a:prstGeom>
            <a:ln w="12700" cap="rnd">
              <a:solidFill>
                <a:srgbClr val="8DC8E8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A776CCFA-A90D-1EB4-FBD1-8773DAF0F70F}"/>
                </a:ext>
              </a:extLst>
            </p:cNvPr>
            <p:cNvSpPr/>
            <p:nvPr/>
          </p:nvSpPr>
          <p:spPr>
            <a:xfrm>
              <a:off x="8556293" y="3468643"/>
              <a:ext cx="254003" cy="254003"/>
            </a:xfrm>
            <a:prstGeom prst="arc">
              <a:avLst/>
            </a:prstGeom>
            <a:ln w="12700" cap="rnd">
              <a:solidFill>
                <a:srgbClr val="8DC8E8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Arc 56">
              <a:extLst>
                <a:ext uri="{FF2B5EF4-FFF2-40B4-BE49-F238E27FC236}">
                  <a16:creationId xmlns:a16="http://schemas.microsoft.com/office/drawing/2014/main" id="{BA226BE0-6E32-3CA0-D8A5-92BBC369D8A5}"/>
                </a:ext>
              </a:extLst>
            </p:cNvPr>
            <p:cNvSpPr/>
            <p:nvPr/>
          </p:nvSpPr>
          <p:spPr>
            <a:xfrm flipV="1">
              <a:off x="8556293" y="6852955"/>
              <a:ext cx="254003" cy="254003"/>
            </a:xfrm>
            <a:prstGeom prst="arc">
              <a:avLst/>
            </a:prstGeom>
            <a:ln w="12700" cap="rnd">
              <a:solidFill>
                <a:srgbClr val="8DC8E8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1" name="Rectangle: Rounded Corners 8">
            <a:extLst>
              <a:ext uri="{FF2B5EF4-FFF2-40B4-BE49-F238E27FC236}">
                <a16:creationId xmlns:a16="http://schemas.microsoft.com/office/drawing/2014/main" id="{719AF899-A90B-73B1-1C55-207DB0D48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792226" y="4091931"/>
            <a:ext cx="1649864" cy="58444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noFill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>
                <a:solidFill>
                  <a:srgbClr val="FFFFFF"/>
                </a:solidFill>
                <a:latin typeface="Segoe UI Semibold"/>
                <a:ea typeface="Open Sans"/>
                <a:cs typeface="Open Sans"/>
              </a:rPr>
              <a:t>Azure OpenAI</a:t>
            </a:r>
          </a:p>
          <a:p>
            <a:pPr defTabSz="932472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>
                <a:latin typeface="Segoe UI Semibold"/>
                <a:ea typeface="Open Sans"/>
                <a:cs typeface="Open Sans"/>
              </a:rPr>
              <a:t>Assistants API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0F4C732-09AC-2CD4-F09E-7BCAA87D6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563775" y="3055208"/>
            <a:ext cx="1094255" cy="150810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72490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>
                <a:gradFill>
                  <a:gsLst>
                    <a:gs pos="55000">
                      <a:srgbClr val="FFFFFF"/>
                    </a:gs>
                    <a:gs pos="74138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/>
                <a:cs typeface="Segoe UI"/>
              </a:rPr>
              <a:t>Built-in </a:t>
            </a:r>
            <a:br>
              <a:rPr 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Variable Display Semibold" pitchFamily="2" charset="0"/>
                <a:cs typeface="Segoe UI" pitchFamily="34" charset="0"/>
              </a:rPr>
            </a:b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55000">
                      <a:srgbClr val="FFFFFF"/>
                    </a:gs>
                    <a:gs pos="74138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Variable Display Semibold"/>
                <a:cs typeface="Segoe UI"/>
              </a:rPr>
              <a:t>safety</a:t>
            </a:r>
            <a:r>
              <a:rPr lang="en-US" sz="1400" b="1">
                <a:gradFill>
                  <a:gsLst>
                    <a:gs pos="55000">
                      <a:srgbClr val="FFFFFF"/>
                    </a:gs>
                    <a:gs pos="74138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/>
                <a:cs typeface="Segoe UI"/>
              </a:rPr>
              <a:t> system </a:t>
            </a:r>
          </a:p>
          <a:p>
            <a:pPr defTabSz="72490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>
                <a:gradFill>
                  <a:gsLst>
                    <a:gs pos="55000">
                      <a:srgbClr val="FFFFFF"/>
                    </a:gs>
                    <a:gs pos="74138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/>
                <a:cs typeface="Segoe UI"/>
              </a:rPr>
              <a:t>and responsible AI</a:t>
            </a:r>
          </a:p>
          <a:p>
            <a:pPr defTabSz="72490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>
                <a:gradFill>
                  <a:gsLst>
                    <a:gs pos="55000">
                      <a:srgbClr val="FFFFFF"/>
                    </a:gs>
                    <a:gs pos="74138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/>
                <a:cs typeface="Segoe UI"/>
              </a:rPr>
              <a:t>tools</a:t>
            </a:r>
            <a:endParaRPr lang="en-US"/>
          </a:p>
        </p:txBody>
      </p:sp>
      <p:sp>
        <p:nvSpPr>
          <p:cNvPr id="65" name="!!Brace1">
            <a:extLst>
              <a:ext uri="{FF2B5EF4-FFF2-40B4-BE49-F238E27FC236}">
                <a16:creationId xmlns:a16="http://schemas.microsoft.com/office/drawing/2014/main" id="{0B920CCA-974E-5B3F-4F53-A4D7AEFF6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24507" y="1404197"/>
            <a:ext cx="221066" cy="4801770"/>
          </a:xfrm>
          <a:prstGeom prst="leftBrace">
            <a:avLst>
              <a:gd name="adj1" fmla="val 50472"/>
              <a:gd name="adj2" fmla="val 50000"/>
            </a:avLst>
          </a:prstGeom>
          <a:ln w="25400" cap="rnd">
            <a:gradFill flip="none" rotWithShape="1">
              <a:gsLst>
                <a:gs pos="10000">
                  <a:srgbClr val="D59ED7"/>
                </a:gs>
                <a:gs pos="40000">
                  <a:srgbClr val="8DC8E8"/>
                </a:gs>
              </a:gsLst>
              <a:lin ang="16200000" scaled="1"/>
              <a:tileRect/>
            </a:gradFill>
            <a:headEnd type="none" w="lg" len="med"/>
            <a:tailEnd type="none" w="lg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2" rIns="182880" bIns="1463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02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121" b="1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235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F2C2B-560D-FEC0-E59A-118C5D655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B364F-40A0-E48E-E75A-10255684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Assistants API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713CED2-0BA4-1270-EA2E-835A9C885B6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sz="2000" dirty="0">
                <a:latin typeface="Segoe UI Semibold"/>
                <a:cs typeface="Segoe UI Semibold"/>
              </a:rPr>
              <a:t>Why</a:t>
            </a:r>
            <a:endParaRPr lang="en-US" dirty="0"/>
          </a:p>
          <a:p>
            <a:pPr lvl="1"/>
            <a:r>
              <a:rPr lang="en-US" b="1" dirty="0">
                <a:latin typeface="Arial"/>
                <a:cs typeface="Arial"/>
              </a:rPr>
              <a:t>Introduce state-fulness to copilots easily: </a:t>
            </a:r>
            <a:r>
              <a:rPr lang="en-US" dirty="0">
                <a:latin typeface="Arial"/>
                <a:cs typeface="Arial"/>
              </a:rPr>
              <a:t>Build powerful, stateful Copilot and agent-like experiences through a single API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Reduced development effort: </a:t>
            </a:r>
            <a:r>
              <a:rPr lang="en-US" dirty="0">
                <a:latin typeface="Arial"/>
                <a:cs typeface="Arial"/>
              </a:rPr>
              <a:t>No need for multiple integrations to manage state, context windows and chat threads, retrieval, code execution and external extensions</a:t>
            </a:r>
          </a:p>
          <a:p>
            <a:pPr lvl="1"/>
            <a:r>
              <a:rPr lang="en-US" b="1" dirty="0">
                <a:latin typeface="Arial"/>
                <a:cs typeface="Arial"/>
              </a:rPr>
              <a:t>Powerful native tools and 3P extensibility: </a:t>
            </a:r>
            <a:r>
              <a:rPr lang="en-US" dirty="0">
                <a:latin typeface="Arial"/>
                <a:cs typeface="Arial"/>
              </a:rPr>
              <a:t>Enable developer access to powerful in-built tools in parallel such as code interpreter, knowledge retrieval* and external extensions through function calling</a:t>
            </a:r>
          </a:p>
        </p:txBody>
      </p:sp>
    </p:spTree>
    <p:extLst>
      <p:ext uri="{BB962C8B-B14F-4D97-AF65-F5344CB8AC3E}">
        <p14:creationId xmlns:p14="http://schemas.microsoft.com/office/powerpoint/2010/main" val="19182703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3AE6-C331-0EB8-1532-F6709E21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Chat Completions API vs. Assistants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7D98F-F7AC-799B-5CFB-7BEAC716D8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sz="2000" b="1">
                <a:latin typeface="Segoe UI"/>
                <a:cs typeface="Segoe UI"/>
              </a:rPr>
              <a:t>Chat Completions API</a:t>
            </a:r>
          </a:p>
          <a:p>
            <a:endParaRPr lang="en-US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latin typeface="Segoe UI"/>
                <a:cs typeface="Segoe UI"/>
              </a:rPr>
              <a:t>Lightweight and powerful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>
                <a:latin typeface="Segoe UI"/>
                <a:cs typeface="Segoe UI"/>
              </a:rPr>
              <a:t>Inherently Stateless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4A238-B277-B70A-B9C4-15DEF80372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10349" y="1435100"/>
            <a:ext cx="5698903" cy="446276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000" b="1">
                <a:latin typeface="Segoe UI"/>
                <a:cs typeface="Segoe UI"/>
              </a:rPr>
              <a:t>Assistants API</a:t>
            </a:r>
          </a:p>
          <a:p>
            <a:endParaRPr lang="en-US" sz="20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>
                <a:latin typeface="Segoe UI"/>
                <a:cs typeface="Segoe UI"/>
              </a:rPr>
              <a:t>Stateful (inbuilt conversation state management)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>
                <a:latin typeface="Segoe UI"/>
                <a:cs typeface="Segoe UI"/>
              </a:rPr>
              <a:t>Access persistent Threads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>
                <a:latin typeface="Segoe UI"/>
                <a:cs typeface="Segoe UI"/>
              </a:rPr>
              <a:t>Access files in several formats. API handles chunking, embeddings storage and creation, and implementing vector search*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>
                <a:latin typeface="Segoe UI"/>
                <a:cs typeface="Segoe UI"/>
              </a:rPr>
              <a:t>Automatic management of the model’s context window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>
                <a:latin typeface="Segoe UI"/>
                <a:cs typeface="Segoe UI"/>
              </a:rPr>
              <a:t>Access multiple tools in parallel ( up to 128 tools per Assistant) incl Code Interpreter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>
                <a:latin typeface="Segoe UI"/>
                <a:cs typeface="Segoe UI"/>
              </a:rPr>
              <a:t>Build your own tools using Function Calling</a:t>
            </a:r>
          </a:p>
        </p:txBody>
      </p:sp>
    </p:spTree>
    <p:extLst>
      <p:ext uri="{BB962C8B-B14F-4D97-AF65-F5344CB8AC3E}">
        <p14:creationId xmlns:p14="http://schemas.microsoft.com/office/powerpoint/2010/main" val="260163547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A6489E1-524D-A715-FD54-63C5326F432D}"/>
              </a:ext>
            </a:extLst>
          </p:cNvPr>
          <p:cNvSpPr txBox="1"/>
          <p:nvPr/>
        </p:nvSpPr>
        <p:spPr>
          <a:xfrm>
            <a:off x="4752818" y="1131376"/>
            <a:ext cx="2686368" cy="6132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b="1">
                <a:ln w="3175">
                  <a:noFill/>
                </a:ln>
                <a:gradFill>
                  <a:gsLst>
                    <a:gs pos="77528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67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tabLst/>
              <a:defRPr/>
            </a:pPr>
            <a:r>
              <a:rPr lang="en-CA" sz="2800">
                <a:gradFill>
                  <a:gsLst>
                    <a:gs pos="53933">
                      <a:srgbClr val="000000"/>
                    </a:gs>
                    <a:gs pos="77528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Segoe UI Semibold"/>
                <a:cs typeface="Segoe UI"/>
              </a:rPr>
              <a:t>Assistants</a:t>
            </a:r>
            <a:endParaRPr lang="en-US">
              <a:gradFill>
                <a:gsLst>
                  <a:gs pos="53933">
                    <a:srgbClr val="000000"/>
                  </a:gs>
                  <a:gs pos="77528">
                    <a:srgbClr val="000000"/>
                  </a:gs>
                </a:gsLst>
                <a:path path="circle">
                  <a:fillToRect l="100000" b="100000"/>
                </a:path>
              </a:gradFill>
            </a:endParaRPr>
          </a:p>
        </p:txBody>
      </p:sp>
      <p:sp>
        <p:nvSpPr>
          <p:cNvPr id="8" name="Title 6">
            <a:extLst>
              <a:ext uri="{FF2B5EF4-FFF2-40B4-BE49-F238E27FC236}">
                <a16:creationId xmlns:a16="http://schemas.microsoft.com/office/drawing/2014/main" id="{986F2296-BE2B-578F-BC02-8C54A8A8C46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580356" y="2291484"/>
            <a:ext cx="9031287" cy="76993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400">
              <a:spcBef>
                <a:spcPts val="300"/>
              </a:spcBef>
              <a:defRPr/>
            </a:pPr>
            <a:r>
              <a:rPr lang="en-US" sz="4400" kern="0" dirty="0">
                <a:gradFill>
                  <a:gsLst>
                    <a:gs pos="59551">
                      <a:srgbClr val="FFFFFF"/>
                    </a:gs>
                    <a:gs pos="8046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How Assistants Work</a:t>
            </a:r>
            <a:endParaRPr lang="en-US" dirty="0">
              <a:ea typeface="+mn-ea"/>
            </a:endParaRPr>
          </a:p>
        </p:txBody>
      </p:sp>
      <p:pic>
        <p:nvPicPr>
          <p:cNvPr id="31" name="Picture 30" descr="A screenshot of a computer">
            <a:extLst>
              <a:ext uri="{FF2B5EF4-FFF2-40B4-BE49-F238E27FC236}">
                <a16:creationId xmlns:a16="http://schemas.microsoft.com/office/drawing/2014/main" id="{22D8F3D7-AF20-352F-7569-BDCE7AB3F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438" y="3427357"/>
            <a:ext cx="9169686" cy="252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85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61905E-6 L 0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7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97C1FE-67DA-1C76-33FB-0A8A7A1B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24445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>
                <a:cs typeface="Segoe UI"/>
              </a:rPr>
              <a:t>Example Scenario: Travel app powered by Assistants API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4A1F12D-98E3-917D-E3F7-A1CFBE9DC693}"/>
              </a:ext>
            </a:extLst>
          </p:cNvPr>
          <p:cNvSpPr/>
          <p:nvPr/>
        </p:nvSpPr>
        <p:spPr>
          <a:xfrm>
            <a:off x="442536" y="3809134"/>
            <a:ext cx="4174509" cy="2213959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Pick a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model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(gpt-4-1106-preview)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Define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custom instructions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for each Assistant: “You’re a travel consultant providing…”, “You are a train booking agent…”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Activate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retrieval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and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Code Interpreter tools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Add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files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Add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functions: </a:t>
            </a:r>
            <a:r>
              <a:rPr lang="en-US" sz="1400">
                <a:solidFill>
                  <a:prstClr val="black"/>
                </a:solidFill>
                <a:latin typeface="Aptos" panose="02110004020202020204"/>
              </a:rPr>
              <a:t>e.g.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get_journey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get_actual_datetime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, </a:t>
            </a:r>
            <a:r>
              <a:rPr kumimoji="0" lang="en-US" sz="14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get_bestprices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6220FF-626F-ABFC-96FD-84095EB74556}"/>
              </a:ext>
            </a:extLst>
          </p:cNvPr>
          <p:cNvSpPr/>
          <p:nvPr/>
        </p:nvSpPr>
        <p:spPr>
          <a:xfrm>
            <a:off x="4979228" y="3800372"/>
            <a:ext cx="6770236" cy="299360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User uploads flight itinerary and asks: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“Suggest a day-by-day itinerary for the dates of my travel”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Assistant retrieves the files and then answers the question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User asks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“Block my calendar for the dates of Oktoberfest”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Assistant looks up itinerary for music festival date and calls Microsoft Graph API to create outlook event in user calendar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User uploads their Airbnb bills and asks :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“We'll be 4 friends staying at this Airbnb in Berlin. What's my share of costs + my flight?“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Assistant calls Code Interpreter to generate Python code and then answers question.</a:t>
            </a:r>
            <a:b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User asks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“Give me the cheapest connections from Berlin to Munich the week of Oct 27</a:t>
            </a:r>
            <a:r>
              <a:rPr kumimoji="0" lang="en-US" sz="1200" b="1" i="0" u="none" strike="noStrike" kern="1200" cap="none" spc="0" normalizeH="0" baseline="3000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th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Assistant calls DB API for train routes and ticket prices and displays them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E188790-393B-6A52-2A84-DAFA1E1019F6}"/>
              </a:ext>
            </a:extLst>
          </p:cNvPr>
          <p:cNvSpPr txBox="1"/>
          <p:nvPr/>
        </p:nvSpPr>
        <p:spPr>
          <a:xfrm>
            <a:off x="838200" y="1129748"/>
            <a:ext cx="1505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Participants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DF806B3-6014-C324-0460-771D8D05C8D2}"/>
              </a:ext>
            </a:extLst>
          </p:cNvPr>
          <p:cNvSpPr txBox="1"/>
          <p:nvPr/>
        </p:nvSpPr>
        <p:spPr>
          <a:xfrm>
            <a:off x="5062324" y="1162025"/>
            <a:ext cx="1505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Tools showcased</a:t>
            </a:r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5CC00821-1964-DF8A-A219-80D42D830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6930" y="1348209"/>
            <a:ext cx="11204826" cy="2077060"/>
            <a:chOff x="493587" y="1246433"/>
            <a:chExt cx="11204826" cy="2077060"/>
          </a:xfrm>
        </p:grpSpPr>
        <p:pic>
          <p:nvPicPr>
            <p:cNvPr id="1026" name="Picture 2" descr="Microsoft Graph API API | Cloud Elements | API Integration | iPaaS">
              <a:extLst>
                <a:ext uri="{FF2B5EF4-FFF2-40B4-BE49-F238E27FC236}">
                  <a16:creationId xmlns:a16="http://schemas.microsoft.com/office/drawing/2014/main" id="{2AEACE9B-8208-DA84-0B19-D6D63B2B34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136800" y="1803093"/>
              <a:ext cx="619707" cy="400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76D99E9-0F59-8BD1-3C5F-0FA7ECCB1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0878" y="1755271"/>
              <a:ext cx="619707" cy="42297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344409-51BC-7934-5441-1A2875411DDC}"/>
                </a:ext>
              </a:extLst>
            </p:cNvPr>
            <p:cNvSpPr txBox="1"/>
            <p:nvPr/>
          </p:nvSpPr>
          <p:spPr>
            <a:xfrm>
              <a:off x="8253222" y="2150007"/>
              <a:ext cx="15050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  <a:hlinkClick r:id="rId5"/>
                </a:rPr>
                <a:t>Deutsche Bahn API</a:t>
              </a:r>
              <a:endPara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(live train </a:t>
              </a:r>
              <a:r>
                <a:rPr lang="en-US" sz="1000">
                  <a:solidFill>
                    <a:prstClr val="black"/>
                  </a:solidFill>
                  <a:latin typeface="Aptos" panose="02110004020202020204"/>
                </a:rPr>
                <a:t>schedules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99700B-EFCB-635C-54C6-D1DC46806ECA}"/>
                </a:ext>
              </a:extLst>
            </p:cNvPr>
            <p:cNvSpPr txBox="1"/>
            <p:nvPr/>
          </p:nvSpPr>
          <p:spPr>
            <a:xfrm>
              <a:off x="9837136" y="2168603"/>
              <a:ext cx="1505010" cy="55399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Graph API</a:t>
              </a:r>
              <a:r>
                <a:rPr lang="en-US" sz="1000" b="1">
                  <a:solidFill>
                    <a:prstClr val="black"/>
                  </a:solidFill>
                  <a:latin typeface="Aptos" panose="02110004020202020204"/>
                </a:rPr>
                <a:t> or Logic Apps</a:t>
              </a:r>
              <a:endPara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(read/write to Outlook)</a:t>
              </a:r>
              <a:endParaRPr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10D320-297E-37EA-23C2-EB8B1BDD5397}"/>
                </a:ext>
              </a:extLst>
            </p:cNvPr>
            <p:cNvSpPr txBox="1"/>
            <p:nvPr/>
          </p:nvSpPr>
          <p:spPr>
            <a:xfrm>
              <a:off x="8408872" y="1465447"/>
              <a:ext cx="30812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3. Function Calling (integration with multiple APIs)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D051CF-057F-4B28-790E-15ADA2B9D71B}"/>
                </a:ext>
              </a:extLst>
            </p:cNvPr>
            <p:cNvSpPr txBox="1"/>
            <p:nvPr/>
          </p:nvSpPr>
          <p:spPr>
            <a:xfrm>
              <a:off x="5147663" y="1473793"/>
              <a:ext cx="150501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1. Code Interpreter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446946-38F9-252B-A950-8E3B49731478}"/>
                </a:ext>
              </a:extLst>
            </p:cNvPr>
            <p:cNvSpPr txBox="1"/>
            <p:nvPr/>
          </p:nvSpPr>
          <p:spPr>
            <a:xfrm>
              <a:off x="6623384" y="1461500"/>
              <a:ext cx="157637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2. Knowledge Retrieval*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D05F424-6031-2432-E301-D918FF622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8436" y="1807219"/>
              <a:ext cx="509142" cy="509142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C0FBB202-1740-F476-93B6-894CCF766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57000" y="1750055"/>
              <a:ext cx="509142" cy="509142"/>
            </a:xfrm>
            <a:prstGeom prst="rect">
              <a:avLst/>
            </a:prstGeom>
          </p:spPr>
        </p:pic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37EECB3A-42B0-5FB3-AD18-7C33799FAED7}"/>
                </a:ext>
              </a:extLst>
            </p:cNvPr>
            <p:cNvGrpSpPr/>
            <p:nvPr/>
          </p:nvGrpSpPr>
          <p:grpSpPr>
            <a:xfrm>
              <a:off x="493587" y="1246433"/>
              <a:ext cx="3984171" cy="1759666"/>
              <a:chOff x="543194" y="1092775"/>
              <a:chExt cx="3984171" cy="1759666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5687BEB-545F-4E1C-584B-7DA671DF53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40158" y="1281787"/>
                <a:ext cx="782750" cy="782750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57D0758-6FDA-24AF-9EDC-18218AF6B5A5}"/>
                  </a:ext>
                </a:extLst>
              </p:cNvPr>
              <p:cNvSpPr txBox="1"/>
              <p:nvPr/>
            </p:nvSpPr>
            <p:spPr>
              <a:xfrm>
                <a:off x="733984" y="2077532"/>
                <a:ext cx="10115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Customer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(needs travel planning and booking help)</a:t>
                </a:r>
              </a:p>
            </p:txBody>
          </p:sp>
          <p:pic>
            <p:nvPicPr>
              <p:cNvPr id="48" name="Picture 47" descr="A cartoon of a robot&#10;&#10;Description automatically generated">
                <a:extLst>
                  <a:ext uri="{FF2B5EF4-FFF2-40B4-BE49-F238E27FC236}">
                    <a16:creationId xmlns:a16="http://schemas.microsoft.com/office/drawing/2014/main" id="{7703B9B7-FE45-B133-AD6F-FA1F32726E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80240" y="1233572"/>
                <a:ext cx="696931" cy="696931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138FAD4-B9F7-0C45-1022-45C30D3CD8B7}"/>
                  </a:ext>
                </a:extLst>
              </p:cNvPr>
              <p:cNvSpPr txBox="1"/>
              <p:nvPr/>
            </p:nvSpPr>
            <p:spPr>
              <a:xfrm>
                <a:off x="1799376" y="2000588"/>
                <a:ext cx="1258678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Assistant 1: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Travel Consultant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(User proxy agent)</a:t>
                </a:r>
              </a:p>
            </p:txBody>
          </p:sp>
          <p:pic>
            <p:nvPicPr>
              <p:cNvPr id="52" name="Picture 51" descr="A blue robot with a black background&#10;&#10;Description automatically generated">
                <a:extLst>
                  <a:ext uri="{FF2B5EF4-FFF2-40B4-BE49-F238E27FC236}">
                    <a16:creationId xmlns:a16="http://schemas.microsoft.com/office/drawing/2014/main" id="{2397998C-A7AC-25B2-F44D-7CA49E65FD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62627" y="1326478"/>
                <a:ext cx="586853" cy="586853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7E77A5E-8FE5-E815-2893-A230F2B71FFA}"/>
                  </a:ext>
                </a:extLst>
              </p:cNvPr>
              <p:cNvSpPr txBox="1"/>
              <p:nvPr/>
            </p:nvSpPr>
            <p:spPr>
              <a:xfrm>
                <a:off x="3202006" y="2014945"/>
                <a:ext cx="128432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TBC: Assistant 2: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Booking Agent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rPr>
                  <a:t>(Specialized agent)</a:t>
                </a: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CA165D7E-E704-CFB5-27E9-F5007B97FB80}"/>
                  </a:ext>
                </a:extLst>
              </p:cNvPr>
              <p:cNvSpPr/>
              <p:nvPr/>
            </p:nvSpPr>
            <p:spPr>
              <a:xfrm>
                <a:off x="543194" y="1092775"/>
                <a:ext cx="3984171" cy="1759666"/>
              </a:xfrm>
              <a:prstGeom prst="roundRect">
                <a:avLst/>
              </a:prstGeom>
              <a:noFill/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46CA1D6C-B329-1F10-A308-066EAFE5A610}"/>
                </a:ext>
              </a:extLst>
            </p:cNvPr>
            <p:cNvSpPr/>
            <p:nvPr/>
          </p:nvSpPr>
          <p:spPr>
            <a:xfrm>
              <a:off x="4998156" y="1304971"/>
              <a:ext cx="6700257" cy="2018522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925554C6-FD33-9523-45D0-AEFC406A51A8}"/>
              </a:ext>
            </a:extLst>
          </p:cNvPr>
          <p:cNvSpPr/>
          <p:nvPr/>
        </p:nvSpPr>
        <p:spPr>
          <a:xfrm>
            <a:off x="345653" y="1129748"/>
            <a:ext cx="291587" cy="309276"/>
          </a:xfrm>
          <a:prstGeom prst="ellipse">
            <a:avLst/>
          </a:prstGeom>
          <a:ln w="31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1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5083871-6D89-EAC2-877B-7C5D5017EEAD}"/>
              </a:ext>
            </a:extLst>
          </p:cNvPr>
          <p:cNvSpPr/>
          <p:nvPr/>
        </p:nvSpPr>
        <p:spPr>
          <a:xfrm>
            <a:off x="4753895" y="1129748"/>
            <a:ext cx="291587" cy="309276"/>
          </a:xfrm>
          <a:prstGeom prst="ellipse">
            <a:avLst/>
          </a:prstGeom>
          <a:ln w="31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</a:t>
            </a: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0736C840-DBEE-21F0-8391-5BB167E471C3}"/>
              </a:ext>
            </a:extLst>
          </p:cNvPr>
          <p:cNvSpPr/>
          <p:nvPr/>
        </p:nvSpPr>
        <p:spPr>
          <a:xfrm>
            <a:off x="401136" y="3491096"/>
            <a:ext cx="291587" cy="309276"/>
          </a:xfrm>
          <a:prstGeom prst="ellipse">
            <a:avLst/>
          </a:prstGeom>
          <a:ln w="31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3</a:t>
            </a:r>
          </a:p>
        </p:txBody>
      </p:sp>
      <p:sp>
        <p:nvSpPr>
          <p:cNvPr id="1025" name="Oval 1024">
            <a:extLst>
              <a:ext uri="{FF2B5EF4-FFF2-40B4-BE49-F238E27FC236}">
                <a16:creationId xmlns:a16="http://schemas.microsoft.com/office/drawing/2014/main" id="{555368C2-1F3A-0E35-9002-8A96CB716BA1}"/>
              </a:ext>
            </a:extLst>
          </p:cNvPr>
          <p:cNvSpPr/>
          <p:nvPr/>
        </p:nvSpPr>
        <p:spPr>
          <a:xfrm>
            <a:off x="4833434" y="3499858"/>
            <a:ext cx="291587" cy="309276"/>
          </a:xfrm>
          <a:prstGeom prst="ellipse">
            <a:avLst/>
          </a:prstGeom>
          <a:ln w="31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4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5145B79B-EB74-0CD5-2960-A6413F4C3CEB}"/>
              </a:ext>
            </a:extLst>
          </p:cNvPr>
          <p:cNvSpPr txBox="1"/>
          <p:nvPr/>
        </p:nvSpPr>
        <p:spPr>
          <a:xfrm>
            <a:off x="5360445" y="2443592"/>
            <a:ext cx="1305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Solves complex math problems and  advanced data analysis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57898689-AB76-28D9-CE9A-90BAF3B1CE17}"/>
              </a:ext>
            </a:extLst>
          </p:cNvPr>
          <p:cNvSpPr txBox="1"/>
          <p:nvPr/>
        </p:nvSpPr>
        <p:spPr>
          <a:xfrm>
            <a:off x="6867809" y="2409606"/>
            <a:ext cx="15050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RAG over user docs</a:t>
            </a:r>
          </a:p>
          <a:p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(1) flight_itinerary.txt 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(2) Airbnb_bills.pdf </a:t>
            </a:r>
            <a:b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</a:b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(3) train_ids.csv</a:t>
            </a:r>
          </a:p>
          <a:p>
            <a:r>
              <a:rPr lang="en-US" sz="1000">
                <a:solidFill>
                  <a:prstClr val="black"/>
                </a:solidFill>
                <a:latin typeface="Aptos" panose="02110004020202020204"/>
              </a:rPr>
              <a:t>(4) stations.csv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61E23B83-FF06-E9D9-7305-AD359450C97F}"/>
              </a:ext>
            </a:extLst>
          </p:cNvPr>
          <p:cNvSpPr txBox="1"/>
          <p:nvPr/>
        </p:nvSpPr>
        <p:spPr>
          <a:xfrm>
            <a:off x="744321" y="3523475"/>
            <a:ext cx="1505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Assistant Setup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D4FC14CE-C38A-5B87-D30D-3F9BEB9278F5}"/>
              </a:ext>
            </a:extLst>
          </p:cNvPr>
          <p:cNvSpPr txBox="1"/>
          <p:nvPr/>
        </p:nvSpPr>
        <p:spPr>
          <a:xfrm>
            <a:off x="4770737" y="3523373"/>
            <a:ext cx="49312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Multi-Assistant Thread Runs with parallel function calls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E98362-FE86-E3B5-E2CA-93331A3463F7}"/>
              </a:ext>
            </a:extLst>
          </p:cNvPr>
          <p:cNvSpPr txBox="1"/>
          <p:nvPr/>
        </p:nvSpPr>
        <p:spPr>
          <a:xfrm>
            <a:off x="465427" y="704222"/>
            <a:ext cx="6444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Vertical: Travel; Domain: Customer Service; Objective: Improve time to response, delight  users</a:t>
            </a:r>
          </a:p>
        </p:txBody>
      </p:sp>
    </p:spTree>
    <p:extLst>
      <p:ext uri="{BB962C8B-B14F-4D97-AF65-F5344CB8AC3E}">
        <p14:creationId xmlns:p14="http://schemas.microsoft.com/office/powerpoint/2010/main" val="236170932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27FC9A9-CD75-267B-AB0B-6C8929967E73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909904" y="1932273"/>
            <a:ext cx="4349172" cy="1869743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Start building with Assistants today</a:t>
            </a:r>
            <a:endParaRPr kumimoji="0" lang="en-US" sz="4500" b="0" i="0" u="none" strike="noStrike" kern="1200" cap="none" spc="0" normalizeH="0" baseline="0" noProof="0" dirty="0">
              <a:ln>
                <a:noFill/>
              </a:ln>
              <a:solidFill>
                <a:srgbClr val="8DC8E8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  <a:sym typeface="Helvetica Neue Medium"/>
            </a:endParaRPr>
          </a:p>
        </p:txBody>
      </p:sp>
      <p:sp>
        <p:nvSpPr>
          <p:cNvPr id="4" name="Rounded Rectangle 47">
            <a:extLst>
              <a:ext uri="{FF2B5EF4-FFF2-40B4-BE49-F238E27FC236}">
                <a16:creationId xmlns:a16="http://schemas.microsoft.com/office/drawing/2014/main" id="{1D7C7408-91F4-FCCD-1050-2F2719F30785}"/>
              </a:ext>
            </a:extLst>
          </p:cNvPr>
          <p:cNvSpPr/>
          <p:nvPr/>
        </p:nvSpPr>
        <p:spPr bwMode="auto">
          <a:xfrm>
            <a:off x="909904" y="3990855"/>
            <a:ext cx="3940702" cy="502462"/>
          </a:xfrm>
          <a:prstGeom prst="roundRect">
            <a:avLst>
              <a:gd name="adj" fmla="val 50000"/>
            </a:avLst>
          </a:prstGeom>
          <a:gradFill>
            <a:gsLst>
              <a:gs pos="10000">
                <a:srgbClr val="C5B4E3"/>
              </a:gs>
              <a:gs pos="40000">
                <a:srgbClr val="8DC8E8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https://aka.ms/AOAIAssistants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0FFB1B1-FC95-52E1-6460-38050BBB3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906" y="1545438"/>
            <a:ext cx="6077996" cy="34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316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1.85185E-6 L 4.58333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33333E-6 1.48148E-6 L 3.33333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Microsoft Build 16:9 Template Dark">
  <a:themeElements>
    <a:clrScheme name="Custom 91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8883483-E3B9-4652-861E-5160AAC80937}"/>
    </a:ext>
  </a:extLst>
</a:theme>
</file>

<file path=ppt/theme/theme2.xml><?xml version="1.0" encoding="utf-8"?>
<a:theme xmlns:a="http://schemas.openxmlformats.org/drawingml/2006/main" name="Test">
  <a:themeElements>
    <a:clrScheme name="MCAPS">
      <a:dk1>
        <a:srgbClr val="000000"/>
      </a:dk1>
      <a:lt1>
        <a:srgbClr val="FFFFFF"/>
      </a:lt1>
      <a:dk2>
        <a:srgbClr val="3B2E58"/>
      </a:dk2>
      <a:lt2>
        <a:srgbClr val="E6E6E6"/>
      </a:lt2>
      <a:accent1>
        <a:srgbClr val="8661C5"/>
      </a:accent1>
      <a:accent2>
        <a:srgbClr val="0A1F2B"/>
      </a:accent2>
      <a:accent3>
        <a:srgbClr val="0078D4"/>
      </a:accent3>
      <a:accent4>
        <a:srgbClr val="FFB900"/>
      </a:accent4>
      <a:accent5>
        <a:srgbClr val="F4364C"/>
      </a:accent5>
      <a:accent6>
        <a:srgbClr val="D59DFF"/>
      </a:accent6>
      <a:hlink>
        <a:srgbClr val="0078D4"/>
      </a:hlink>
      <a:folHlink>
        <a:srgbClr val="0078D4"/>
      </a:folHlink>
    </a:clrScheme>
    <a:fontScheme name="Custom 5">
      <a:majorFont>
        <a:latin typeface="Segoe UI Variable Display"/>
        <a:ea typeface=""/>
        <a:cs typeface=""/>
      </a:majorFont>
      <a:minorFont>
        <a:latin typeface="Segoe UI Variable Display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Test" id="{14D6B222-068A-4F98-B2D8-20284718B742}" vid="{D72A4739-C47D-4CE1-8FB6-CA1FBE049EE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1109</Words>
  <Application>Microsoft Office PowerPoint</Application>
  <PresentationFormat>Widescreen</PresentationFormat>
  <Paragraphs>121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4" baseType="lpstr">
      <vt:lpstr>Aptos</vt:lpstr>
      <vt:lpstr>Arial</vt:lpstr>
      <vt:lpstr>Calibri</vt:lpstr>
      <vt:lpstr>Consolas</vt:lpstr>
      <vt:lpstr>Lora</vt:lpstr>
      <vt:lpstr>Segoe UI</vt:lpstr>
      <vt:lpstr>Segoe UI Semibold</vt:lpstr>
      <vt:lpstr>Segoe UI Variable Display</vt:lpstr>
      <vt:lpstr>Segoe UI Variable Display Semibold</vt:lpstr>
      <vt:lpstr>Segoe UI Variable Display Semilight</vt:lpstr>
      <vt:lpstr>Segoe UI Variable Small Light</vt:lpstr>
      <vt:lpstr>Segoe UI Variable Small Semibold</vt:lpstr>
      <vt:lpstr>Segoe UI Variable Small Semilight</vt:lpstr>
      <vt:lpstr>Segoe UI Variable Text Semilight</vt:lpstr>
      <vt:lpstr>Wingdings</vt:lpstr>
      <vt:lpstr>Microsoft Build 16:9 Template Dark</vt:lpstr>
      <vt:lpstr>Test</vt:lpstr>
      <vt:lpstr>PowerPoint Presentation</vt:lpstr>
      <vt:lpstr>Assistants Stack</vt:lpstr>
      <vt:lpstr>Assistants API</vt:lpstr>
      <vt:lpstr>Chat Completions API vs. Assistants API</vt:lpstr>
      <vt:lpstr>How Assistants Work</vt:lpstr>
      <vt:lpstr>Example Scenario: Travel app powered by Assistants API</vt:lpstr>
      <vt:lpstr>Start building with Assistants today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2024-02-07T02:43:59Z</dcterms:created>
  <dcterms:modified xsi:type="dcterms:W3CDTF">2024-02-07T02:45:14Z</dcterms:modified>
</cp:coreProperties>
</file>